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0"/>
  </p:notesMasterIdLst>
  <p:sldIdLst>
    <p:sldId id="256" r:id="rId4"/>
    <p:sldId id="367" r:id="rId5"/>
    <p:sldId id="299" r:id="rId6"/>
    <p:sldId id="300" r:id="rId7"/>
    <p:sldId id="368" r:id="rId8"/>
    <p:sldId id="369" r:id="rId9"/>
    <p:sldId id="301" r:id="rId10"/>
    <p:sldId id="312" r:id="rId11"/>
    <p:sldId id="313" r:id="rId12"/>
    <p:sldId id="302" r:id="rId13"/>
    <p:sldId id="303" r:id="rId14"/>
    <p:sldId id="316" r:id="rId15"/>
    <p:sldId id="318" r:id="rId16"/>
    <p:sldId id="317" r:id="rId17"/>
    <p:sldId id="319" r:id="rId18"/>
    <p:sldId id="321" r:id="rId19"/>
    <p:sldId id="322" r:id="rId20"/>
    <p:sldId id="323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6" r:id="rId40"/>
    <p:sldId id="361" r:id="rId41"/>
    <p:sldId id="362" r:id="rId42"/>
    <p:sldId id="306" r:id="rId43"/>
    <p:sldId id="307" r:id="rId44"/>
    <p:sldId id="330" r:id="rId45"/>
    <p:sldId id="326" r:id="rId46"/>
    <p:sldId id="333" r:id="rId47"/>
    <p:sldId id="329" r:id="rId48"/>
    <p:sldId id="338" r:id="rId49"/>
    <p:sldId id="335" r:id="rId50"/>
    <p:sldId id="308" r:id="rId51"/>
    <p:sldId id="309" r:id="rId52"/>
    <p:sldId id="310" r:id="rId53"/>
    <p:sldId id="311" r:id="rId54"/>
    <p:sldId id="336" r:id="rId55"/>
    <p:sldId id="340" r:id="rId56"/>
    <p:sldId id="341" r:id="rId57"/>
    <p:sldId id="370" r:id="rId58"/>
    <p:sldId id="364" r:id="rId5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  <a:srgbClr val="FFFFB3"/>
    <a:srgbClr val="B3B3FF"/>
    <a:srgbClr val="B3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03" autoAdjust="0"/>
    <p:restoredTop sz="94619"/>
  </p:normalViewPr>
  <p:slideViewPr>
    <p:cSldViewPr snapToGrid="0" snapToObjects="1">
      <p:cViewPr varScale="1">
        <p:scale>
          <a:sx n="109" d="100"/>
          <a:sy n="109" d="100"/>
        </p:scale>
        <p:origin x="47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presProps" Target="presProps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DD68A26-4FAA-4057-8599-53A7DC1A20C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545447-0FFD-4334-978D-A0BB976B62AD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Evapotranspiration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PET, wenn der Speicher größer als  Feldkapazität ist, ansonsten linearer Zusammenhang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4DD68A26-4FAA-4057-8599-53A7DC1A20C5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98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3" hidden="1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Entwicklung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Lena Marie Müller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Präsentation im Rahmen des Projektstudiums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feld 11" hidden="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5D55716D-4D45-4CD1-8709-8EE7EA775A5B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3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4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" name="Rechteck 12"/>
          <p:cNvSpPr/>
          <p:nvPr/>
        </p:nvSpPr>
        <p:spPr>
          <a:xfrm>
            <a:off x="0" y="1025640"/>
            <a:ext cx="12188880" cy="582912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Rechteck 3"/>
          <p:cNvSpPr/>
          <p:nvPr/>
        </p:nvSpPr>
        <p:spPr>
          <a:xfrm>
            <a:off x="0" y="1025640"/>
            <a:ext cx="12188880" cy="168120"/>
          </a:xfrm>
          <a:prstGeom prst="rect">
            <a:avLst/>
          </a:prstGeom>
          <a:solidFill>
            <a:srgbClr val="FFFFFF">
              <a:alpha val="6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Grafik 8"/>
          <p:cNvPicPr/>
          <p:nvPr/>
        </p:nvPicPr>
        <p:blipFill>
          <a:blip r:embed="rId16"/>
          <a:stretch/>
        </p:blipFill>
        <p:spPr>
          <a:xfrm>
            <a:off x="10692720" y="328320"/>
            <a:ext cx="1215360" cy="551520"/>
          </a:xfrm>
          <a:prstGeom prst="rect">
            <a:avLst/>
          </a:prstGeom>
          <a:ln w="0">
            <a:noFill/>
          </a:ln>
        </p:spPr>
      </p:pic>
      <p:pic>
        <p:nvPicPr>
          <p:cNvPr id="8" name="Grafik 10"/>
          <p:cNvPicPr/>
          <p:nvPr/>
        </p:nvPicPr>
        <p:blipFill>
          <a:blip r:embed="rId17"/>
          <a:stretch/>
        </p:blipFill>
        <p:spPr>
          <a:xfrm>
            <a:off x="290160" y="349560"/>
            <a:ext cx="1761480" cy="510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feld 3"/>
          <p:cNvSpPr/>
          <p:nvPr/>
        </p:nvSpPr>
        <p:spPr>
          <a:xfrm>
            <a:off x="3270600" y="62611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Berechnung des Wasserhaushaltes für das Einzugegebiet Kreischa mit Raven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Vortrag im Rahmen des Moduls Einzugegebietsmodellierung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01.03.2022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48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D69E821B-8925-4F4D-AF59-A4167208F85D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50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51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4"/>
          <p:cNvSpPr/>
          <p:nvPr/>
        </p:nvSpPr>
        <p:spPr>
          <a:xfrm>
            <a:off x="4749120" y="6489360"/>
            <a:ext cx="1814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feld 3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Zukunft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Kolloquium der Bachelorarbeit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17.11.2021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9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250302FF-C62C-41C8-B495-A88693BDAE7A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94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95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DE/leistungen/klimadatendeutschland/mittelwerte/temp8110festhtml.html?view=nasPublication" TargetMode="External"/><Relationship Id="rId2" Type="http://schemas.openxmlformats.org/officeDocument/2006/relationships/hyperlink" Target="https://www.hydro-consult.de/wasserhaushaltsmodell-n-a-modell%20abgerufen%20am%2006.02.2022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rekisviewer.hydro.tu-dresden.de/fdm/ReKISExpert.jsp#menu-5" TargetMode="External"/><Relationship Id="rId5" Type="http://schemas.openxmlformats.org/officeDocument/2006/relationships/hyperlink" Target="https://opendata.dwd.de/climateenvironment/CDC/observationsgermany/climate/daily/solar/" TargetMode="External"/><Relationship Id="rId4" Type="http://schemas.openxmlformats.org/officeDocument/2006/relationships/hyperlink" Target="https://opendata.dwd.de/climateenvironment/CDC/observationsgermany/climate/daily/kl/historical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hh-kliwes.de/" TargetMode="Externa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874800" y="4494600"/>
            <a:ext cx="10435680" cy="1776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Kan Lei, Leonard Grabow, Lena Marie Müller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01.03.2022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Betreuer: D. Spieler, J. Hofmann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74800" y="2421000"/>
            <a:ext cx="10435680" cy="82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DejaVu Sans"/>
              </a:rPr>
              <a:t>Vortrag im Rahmen des Moduls Einzugsgebietsmodellierung (MHYD05)</a:t>
            </a:r>
            <a:endParaRPr lang="de-DE" sz="16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title"/>
          </p:nvPr>
        </p:nvSpPr>
        <p:spPr>
          <a:xfrm>
            <a:off x="874800" y="3392280"/>
            <a:ext cx="10435680" cy="96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Berechnung des Wasserhaushaltes für das Einzugsgebiet </a:t>
            </a:r>
            <a:r>
              <a:rPr lang="de-DE" sz="3200" b="1" strike="noStrike" spc="-1" dirty="0" err="1">
                <a:solidFill>
                  <a:srgbClr val="FFFFFF"/>
                </a:solidFill>
                <a:latin typeface="Open Sans"/>
                <a:ea typeface="Open Sans"/>
              </a:rPr>
              <a:t>Kreischa</a:t>
            </a: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mit Raven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21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799" y="888424"/>
            <a:ext cx="9825857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Bodenflächen: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Bodentyp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Landnutzungsflächen: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Untergruppe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(Gewässer  -&gt; Bach, Fluss, …) </a:t>
            </a:r>
          </a:p>
        </p:txBody>
      </p:sp>
    </p:spTree>
    <p:extLst>
      <p:ext uri="{BB962C8B-B14F-4D97-AF65-F5344CB8AC3E}">
        <p14:creationId xmlns:p14="http://schemas.microsoft.com/office/powerpoint/2010/main" val="80391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4306855-7C10-4B12-9469-A782C284D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76" y="1681301"/>
            <a:ext cx="6287553" cy="4446289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Das Ergebnis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: 4208 einzigartige, nicht-benachbarte Hydrotope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BA0AF-ECBB-4C02-8815-CBC5C064D214}"/>
              </a:ext>
            </a:extLst>
          </p:cNvPr>
          <p:cNvSpPr txBox="1"/>
          <p:nvPr/>
        </p:nvSpPr>
        <p:spPr>
          <a:xfrm>
            <a:off x="7256864" y="5850591"/>
            <a:ext cx="330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9 Karte der Hydrotope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3204707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25FFFB2-66E3-4D1C-BBB9-39E1E0B12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24689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Boden-Infiltration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E18AE2-5B1E-48DA-93EA-546204FFC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77" y="3088439"/>
            <a:ext cx="3086782" cy="681121"/>
          </a:xfrm>
          <a:prstGeom prst="rect">
            <a:avLst/>
          </a:prstGeom>
        </p:spPr>
      </p:pic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B6E2973B-5AE6-4498-9AE0-88E4D289ADF2}"/>
              </a:ext>
            </a:extLst>
          </p:cNvPr>
          <p:cNvSpPr/>
          <p:nvPr/>
        </p:nvSpPr>
        <p:spPr>
          <a:xfrm rot="10800000">
            <a:off x="9051048" y="1569544"/>
            <a:ext cx="452487" cy="185945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0A710B53-1560-4B49-AFA1-FD7665AAE78E}"/>
              </a:ext>
            </a:extLst>
          </p:cNvPr>
          <p:cNvSpPr/>
          <p:nvPr/>
        </p:nvSpPr>
        <p:spPr>
          <a:xfrm rot="10800000">
            <a:off x="8598561" y="1569543"/>
            <a:ext cx="452487" cy="268194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1BD9EFE-9E01-46E9-84A3-42DE0448FBD6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10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80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7473C5C-1196-4741-BAE2-7C6A8448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24689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Baumkronen-Evaporation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Instantane Verdunstung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Für Schnee und Regen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30E32B6B-1229-43EC-96F8-6A04E05CE313}"/>
              </a:ext>
            </a:extLst>
          </p:cNvPr>
          <p:cNvSpPr/>
          <p:nvPr/>
        </p:nvSpPr>
        <p:spPr>
          <a:xfrm>
            <a:off x="8088198" y="1423447"/>
            <a:ext cx="452487" cy="81070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51A090-C438-4FFB-926B-CDF355BEBB73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D180A98-7C48-4D2B-911B-3B9389C728B9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11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0660251-5CDF-4E14-9A72-15827DAB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Boden-Evaporation (=</a:t>
            </a: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Evapotranspiration</a:t>
            </a: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 nach Hargreaves 1985</a:t>
            </a:r>
            <a:endParaRPr lang="de-DE" sz="14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901BD-B2AB-45CF-AC32-D3DB677A9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86" y="3046841"/>
            <a:ext cx="3651963" cy="681120"/>
          </a:xfrm>
          <a:prstGeom prst="rect">
            <a:avLst/>
          </a:prstGeom>
        </p:spPr>
      </p:pic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A1DF049C-9DC9-4449-BB17-3BC3C5E5D349}"/>
              </a:ext>
            </a:extLst>
          </p:cNvPr>
          <p:cNvSpPr/>
          <p:nvPr/>
        </p:nvSpPr>
        <p:spPr>
          <a:xfrm>
            <a:off x="9151022" y="1316214"/>
            <a:ext cx="452487" cy="224341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4807A04D-5937-4328-9BFC-A97F24F49C8F}"/>
              </a:ext>
            </a:extLst>
          </p:cNvPr>
          <p:cNvSpPr/>
          <p:nvPr/>
        </p:nvSpPr>
        <p:spPr>
          <a:xfrm>
            <a:off x="8622527" y="1316214"/>
            <a:ext cx="452487" cy="3016300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A9CBCD-AA43-495D-AC6C-10318FC0ABD1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2E6E9E38-0314-45D7-8586-693392D440FE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12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8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6FEE7F7-7AD6-4554-97C6-2D541063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Kapillare Aufstiegsrate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C08D91-8BD6-449A-8CAA-13C4D4EF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44" y="3047188"/>
            <a:ext cx="3825866" cy="681120"/>
          </a:xfrm>
          <a:prstGeom prst="rect">
            <a:avLst/>
          </a:prstGeom>
        </p:spPr>
      </p:pic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B9508AD3-E915-4DC3-AD47-B18FBFACFABE}"/>
              </a:ext>
            </a:extLst>
          </p:cNvPr>
          <p:cNvSpPr/>
          <p:nvPr/>
        </p:nvSpPr>
        <p:spPr>
          <a:xfrm>
            <a:off x="8915049" y="3639996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1042726-784B-4F48-B454-6FE46E102843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13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7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EC8DDF-582A-44D9-9FAF-158233E6D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Perkolationsrate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 konstant gegeben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0F879C04-403C-4E64-BD44-1E3270C640BF}"/>
              </a:ext>
            </a:extLst>
          </p:cNvPr>
          <p:cNvSpPr/>
          <p:nvPr/>
        </p:nvSpPr>
        <p:spPr>
          <a:xfrm rot="10800000">
            <a:off x="8915049" y="4464532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6A9A0DE-E567-462D-8E72-DD12F300EDE9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14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3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4F87B6A-5D45-4DEE-BA3D-83BA90EF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Baseflow</a:t>
            </a:r>
            <a:endParaRPr lang="de-DE" sz="1800" b="1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Mittlere Bodenschicht: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Untere Bodenschicht: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49AF5D-1A87-413A-B4D2-E38F0814B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4605306"/>
            <a:ext cx="1850332" cy="2929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C64849-B0A6-4B6D-998C-A0704317B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3247795"/>
            <a:ext cx="1850332" cy="339228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4A399C6F-2F1C-4C45-B04F-2378BF1173CC}"/>
              </a:ext>
            </a:extLst>
          </p:cNvPr>
          <p:cNvSpPr/>
          <p:nvPr/>
        </p:nvSpPr>
        <p:spPr>
          <a:xfrm rot="2596345">
            <a:off x="9638529" y="4216539"/>
            <a:ext cx="452487" cy="1127089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EBB2A970-00F8-495A-91A5-D4297DEEF809}"/>
              </a:ext>
            </a:extLst>
          </p:cNvPr>
          <p:cNvSpPr/>
          <p:nvPr/>
        </p:nvSpPr>
        <p:spPr>
          <a:xfrm rot="4669104">
            <a:off x="9425145" y="3812217"/>
            <a:ext cx="452487" cy="94456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1F5B61B-B074-44B5-B8B5-A8BBCCC78FF4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15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1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idx="4294967295"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</a:p>
        </p:txBody>
      </p:sp>
    </p:spTree>
    <p:extLst>
      <p:ext uri="{BB962C8B-B14F-4D97-AF65-F5344CB8AC3E}">
        <p14:creationId xmlns:p14="http://schemas.microsoft.com/office/powerpoint/2010/main" val="349867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8577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Ansicht</a:t>
            </a:r>
            <a:endParaRPr lang="de-DE" sz="20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1" y="1151775"/>
            <a:ext cx="8705936" cy="456634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EF508669-8D6D-D145-B68D-91BBAEC41582}"/>
              </a:ext>
            </a:extLst>
          </p:cNvPr>
          <p:cNvSpPr txBox="1"/>
          <p:nvPr/>
        </p:nvSpPr>
        <p:spPr>
          <a:xfrm>
            <a:off x="615549" y="5842819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16 Übersicht für die Sensitivitätsanalyse und Kalibrierung</a:t>
            </a:r>
          </a:p>
        </p:txBody>
      </p:sp>
    </p:spTree>
    <p:extLst>
      <p:ext uri="{BB962C8B-B14F-4D97-AF65-F5344CB8AC3E}">
        <p14:creationId xmlns:p14="http://schemas.microsoft.com/office/powerpoint/2010/main" val="415401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Ansicht</a:t>
            </a:r>
            <a:endParaRPr lang="de-DE" sz="20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026065"/>
            <a:ext cx="10236545" cy="5064396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0F457CC-9F51-8849-94CB-8950BCC46D2B}"/>
              </a:ext>
            </a:extLst>
          </p:cNvPr>
          <p:cNvSpPr txBox="1"/>
          <p:nvPr/>
        </p:nvSpPr>
        <p:spPr>
          <a:xfrm>
            <a:off x="1155376" y="5813462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17 Wöchentliche Durchflüsse mit geplanten Zeiträumen</a:t>
            </a:r>
          </a:p>
        </p:txBody>
      </p:sp>
    </p:spTree>
    <p:extLst>
      <p:ext uri="{BB962C8B-B14F-4D97-AF65-F5344CB8AC3E}">
        <p14:creationId xmlns:p14="http://schemas.microsoft.com/office/powerpoint/2010/main" val="404399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Modelllaufstellungen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874800" y="1260566"/>
            <a:ext cx="9391418" cy="113833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Kalibrierung mit DDS-Verfahren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Sensitivitätsanalyse mit</a:t>
            </a:r>
          </a:p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	-- Probenahmen im Parametern Bereich (Darstellung)</a:t>
            </a:r>
          </a:p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	-- </a:t>
            </a:r>
            <a:r>
              <a:rPr lang="de-DE" sz="20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endParaRPr lang="de-DE" sz="2000" spc="-1" dirty="0">
              <a:solidFill>
                <a:schemeClr val="tx2"/>
              </a:solidFill>
              <a:latin typeface="Open Sans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endParaRPr lang="de-DE" sz="100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4"/>
          <a:stretch/>
        </p:blipFill>
        <p:spPr>
          <a:xfrm>
            <a:off x="874800" y="2592870"/>
            <a:ext cx="9100473" cy="344500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674414" y="4076845"/>
            <a:ext cx="3445005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1 Modell Stellungen von Kalibrierung und </a:t>
            </a:r>
            <a:r>
              <a:rPr lang="de-DE" sz="1400" dirty="0" err="1">
                <a:solidFill>
                  <a:schemeClr val="tx2"/>
                </a:solidFill>
              </a:rPr>
              <a:t>Sensitivitütanalyse</a:t>
            </a:r>
            <a:endParaRPr lang="de-DE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536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22"/>
          <a:stretch/>
        </p:blipFill>
        <p:spPr>
          <a:xfrm>
            <a:off x="874800" y="1295929"/>
            <a:ext cx="10577520" cy="1239446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1. Kalibrierung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937391" y="1274608"/>
            <a:ext cx="1528784" cy="127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874800" y="2707554"/>
          <a:ext cx="1059137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655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495803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2244924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285534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2552175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978283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Bodenparametern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Pflantzenparametern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Landnutzparametern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POROSITY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0,895555</a:t>
                      </a:r>
                      <a:endParaRPr lang="de-DE" sz="1600" b="1" i="0" u="none" strike="noStrike" dirty="0">
                        <a:solidFill>
                          <a:srgbClr val="FF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SAI_HT_RATIO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0,644889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MELT_FACTOR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1,986368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FIELD_CAPACITY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0,694404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1,165228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MIN_MELT_FACTOR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3,248343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SAT_WILT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0,686365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MAX_SNOW_CAPACITY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1,289834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HBV_MELT_FOR_CORR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0,98563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HBV_BETA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9,721942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RAIN_ICEPT_FACT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0,006612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REFREEZE_FACTOR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0,084683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MAX_CAP_RISE_RATE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0,541675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SNOW_ICEPT_FACT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0,005178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HBV_MELT_ASP_CORR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0,794154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0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MAX_PERC_RATE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117,592564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RAIN_ICEPT_PCT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0,936858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BASEFLOW_COEFF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0,108945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SNOW_ICEPT_PCT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0,788624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9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9,237708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41154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10047423" y="4137806"/>
            <a:ext cx="3337560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2 Kalibriete Parametern nach 1. Kalibrierung C1  </a:t>
            </a:r>
          </a:p>
        </p:txBody>
      </p:sp>
    </p:spTree>
    <p:extLst>
      <p:ext uri="{BB962C8B-B14F-4D97-AF65-F5344CB8AC3E}">
        <p14:creationId xmlns:p14="http://schemas.microsoft.com/office/powerpoint/2010/main" val="178690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1. Kalibrierung Vergleich C1-Simulation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06129"/>
            <a:ext cx="9998821" cy="499940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195443" y="3733800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4645225" y="2195952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18 Vergleichung der Simulation bei C1 mit Beobachtung zwischen 2004 und 2008</a:t>
            </a:r>
          </a:p>
        </p:txBody>
      </p:sp>
    </p:spTree>
    <p:extLst>
      <p:ext uri="{BB962C8B-B14F-4D97-AF65-F5344CB8AC3E}">
        <p14:creationId xmlns:p14="http://schemas.microsoft.com/office/powerpoint/2010/main" val="19076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Sensitivitätsanalyse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4" b="43288"/>
          <a:stretch/>
        </p:blipFill>
        <p:spPr>
          <a:xfrm>
            <a:off x="874800" y="1462571"/>
            <a:ext cx="9100473" cy="1953730"/>
          </a:xfrm>
          <a:prstGeom prst="rect">
            <a:avLst/>
          </a:prstGeom>
        </p:spPr>
      </p:pic>
      <p:cxnSp>
        <p:nvCxnSpPr>
          <p:cNvPr id="3" name="Gerader Verbinder 2"/>
          <p:cNvCxnSpPr/>
          <p:nvPr/>
        </p:nvCxnSpPr>
        <p:spPr>
          <a:xfrm>
            <a:off x="749300" y="2336800"/>
            <a:ext cx="9486900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laceHolder 1"/>
          <p:cNvSpPr txBox="1">
            <a:spLocks/>
          </p:cNvSpPr>
          <p:nvPr/>
        </p:nvSpPr>
        <p:spPr>
          <a:xfrm>
            <a:off x="874800" y="4003964"/>
            <a:ext cx="9391418" cy="186039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20 Probenahmen im Parametern Bereich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endParaRPr lang="de-DE" sz="2000" spc="-1" dirty="0">
              <a:solidFill>
                <a:schemeClr val="tx2"/>
              </a:solidFill>
              <a:latin typeface="Open Sans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Visualisierung mit durchschnittliche Abflüsse und NSE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endParaRPr lang="de-DE" sz="100" spc="-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7316933-4087-8E4B-8B71-B44E62C50E70}"/>
              </a:ext>
            </a:extLst>
          </p:cNvPr>
          <p:cNvSpPr txBox="1"/>
          <p:nvPr/>
        </p:nvSpPr>
        <p:spPr>
          <a:xfrm>
            <a:off x="874800" y="3433133"/>
            <a:ext cx="54642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Tab. 3</a:t>
            </a:r>
          </a:p>
        </p:txBody>
      </p:sp>
    </p:spTree>
    <p:extLst>
      <p:ext uri="{BB962C8B-B14F-4D97-AF65-F5344CB8AC3E}">
        <p14:creationId xmlns:p14="http://schemas.microsoft.com/office/powerpoint/2010/main" val="136816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Sensitivitätsanalyse von Bodenparametern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201719"/>
            <a:ext cx="10058400" cy="4571999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>
          <a:xfrm flipH="1">
            <a:off x="10464800" y="2497124"/>
            <a:ext cx="711200" cy="3048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H="1">
            <a:off x="10056900" y="2915416"/>
            <a:ext cx="876300" cy="154015"/>
          </a:xfrm>
          <a:prstGeom prst="straightConnector1">
            <a:avLst/>
          </a:prstGeom>
          <a:ln w="57150">
            <a:solidFill>
              <a:srgbClr val="FF98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10507000" y="3767932"/>
            <a:ext cx="770600" cy="11349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 flipV="1">
            <a:off x="10659400" y="3995319"/>
            <a:ext cx="723900" cy="267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705900" y="1201719"/>
            <a:ext cx="0" cy="5965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773718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19 Verteilung von NSE und Durchfluss unter dem Bereich  jedes Boden-Parameters</a:t>
            </a:r>
          </a:p>
        </p:txBody>
      </p:sp>
    </p:spTree>
    <p:extLst>
      <p:ext uri="{BB962C8B-B14F-4D97-AF65-F5344CB8AC3E}">
        <p14:creationId xmlns:p14="http://schemas.microsoft.com/office/powerpoint/2010/main" val="20816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Sensitivitätsindex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laceHolder 1"/>
              <p:cNvSpPr txBox="1">
                <a:spLocks/>
              </p:cNvSpPr>
              <p:nvPr/>
            </p:nvSpPr>
            <p:spPr>
              <a:xfrm>
                <a:off x="874800" y="1260566"/>
                <a:ext cx="3336982" cy="480772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800" i="1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i="1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Modellergebnis mit 10%iger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Erhöhung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des Eingabeparameters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Modellergebnis mit 10%iger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Verminderung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des Eingabeparameters 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Modellergebnis mit </a:t>
                </a:r>
                <a:r>
                  <a:rPr lang="en-US" sz="2000" spc="-1" dirty="0" err="1">
                    <a:solidFill>
                      <a:schemeClr val="tx2"/>
                    </a:solidFill>
                    <a:latin typeface="Open Sans"/>
                  </a:rPr>
                  <a:t>Basiswert</a:t>
                </a:r>
                <a:r>
                  <a:rPr lang="en-US" sz="2000" spc="-1" dirty="0">
                    <a:solidFill>
                      <a:schemeClr val="tx2"/>
                    </a:solidFill>
                    <a:latin typeface="Open Sans"/>
                  </a:rPr>
                  <a:t> des </a:t>
                </a:r>
                <a:r>
                  <a:rPr lang="en-US" sz="2000" spc="-1" dirty="0" err="1">
                    <a:solidFill>
                      <a:schemeClr val="tx2"/>
                    </a:solidFill>
                    <a:latin typeface="Open Sans"/>
                  </a:rPr>
                  <a:t>Eingabeparameters</a:t>
                </a:r>
                <a:endParaRPr lang="en-US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endParaRPr lang="en-US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(De </a:t>
                </a:r>
                <a:r>
                  <a:rPr lang="de-DE" sz="2000" spc="-1" dirty="0" err="1">
                    <a:solidFill>
                      <a:schemeClr val="tx2"/>
                    </a:solidFill>
                    <a:latin typeface="Open Sans"/>
                  </a:rPr>
                  <a:t>Roo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1993)</a:t>
                </a:r>
              </a:p>
            </p:txBody>
          </p:sp>
        </mc:Choice>
        <mc:Fallback xmlns="">
          <p:sp>
            <p:nvSpPr>
              <p:cNvPr id="7" name="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00" y="1260566"/>
                <a:ext cx="3336982" cy="4807725"/>
              </a:xfrm>
              <a:prstGeom prst="rect">
                <a:avLst/>
              </a:prstGeom>
              <a:blipFill>
                <a:blip r:embed="rId2"/>
                <a:stretch>
                  <a:fillRect l="-4753" r="-1828" b="-431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laceHolder 1"/>
              <p:cNvSpPr txBox="1">
                <a:spLocks/>
              </p:cNvSpPr>
              <p:nvPr/>
            </p:nvSpPr>
            <p:spPr>
              <a:xfrm>
                <a:off x="4495069" y="1260566"/>
                <a:ext cx="3138786" cy="480772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Modellausgabe 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= Mittelwert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kleinster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Parameterwert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größter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Parameterwert 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= Mittelwert von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(</a:t>
                </a:r>
                <a:r>
                  <a:rPr lang="de-DE" sz="2000" spc="-1" dirty="0" err="1">
                    <a:solidFill>
                      <a:schemeClr val="tx2"/>
                    </a:solidFill>
                    <a:latin typeface="Open Sans"/>
                  </a:rPr>
                  <a:t>Nearing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et al. 1997)</a:t>
                </a:r>
              </a:p>
            </p:txBody>
          </p:sp>
        </mc:Choice>
        <mc:Fallback xmlns="">
          <p:sp>
            <p:nvSpPr>
              <p:cNvPr id="8" name="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069" y="1260566"/>
                <a:ext cx="3138786" cy="4807725"/>
              </a:xfrm>
              <a:prstGeom prst="rect">
                <a:avLst/>
              </a:prstGeom>
              <a:blipFill>
                <a:blip r:embed="rId3"/>
                <a:stretch>
                  <a:fillRect l="-5049" r="-6019" b="-4061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laceHolder 1"/>
              <p:cNvSpPr txBox="1">
                <a:spLocks/>
              </p:cNvSpPr>
              <p:nvPr/>
            </p:nvSpPr>
            <p:spPr>
              <a:xfrm>
                <a:off x="7917142" y="1260566"/>
                <a:ext cx="3679114" cy="271568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pc="-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de-DE" sz="26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𝑁𝑆𝐸</m:t>
                          </m:r>
                        </m:sub>
                      </m:sSub>
                      <m:r>
                        <a:rPr lang="en-US" sz="26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6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  <m:sSub>
                            <m:sSubPr>
                              <m:ctrlPr>
                                <a:rPr lang="de-DE" sz="26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2600" b="0" i="0" spc="-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  <m:sSub>
                            <m:sSubPr>
                              <m:ctrlPr>
                                <a:rPr lang="de-DE" sz="26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num>
                        <m:den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  <m:sSub>
                            <m:sSubPr>
                              <m:ctrlPr>
                                <a:rPr lang="de-DE" sz="26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6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𝑁𝑆</m:t>
                    </m:r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2000" b="0" i="0" spc="-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Maximale (</a:t>
                </a:r>
                <a:r>
                  <a:rPr lang="de-DE" sz="2000" b="1" spc="-1" dirty="0">
                    <a:solidFill>
                      <a:schemeClr val="accent6"/>
                    </a:solidFill>
                    <a:latin typeface="Open Sans"/>
                  </a:rPr>
                  <a:t>am besten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) NSE 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𝑁𝑆</m:t>
                    </m:r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sz="2000" spc="-1" dirty="0">
                    <a:solidFill>
                      <a:schemeClr val="tx2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𝑁𝑆</m:t>
                    </m:r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= 33%, 55% Quantils von geordneter </a:t>
                </a:r>
                <a:r>
                  <a:rPr lang="en-US" sz="2000" spc="-1" dirty="0">
                    <a:solidFill>
                      <a:schemeClr val="tx2"/>
                    </a:solidFill>
                    <a:latin typeface="Open Sans"/>
                  </a:rPr>
                  <a:t>NSE-</a:t>
                </a:r>
                <a:r>
                  <a:rPr lang="en-US" sz="2000" spc="-1" dirty="0" err="1">
                    <a:solidFill>
                      <a:schemeClr val="tx2"/>
                    </a:solidFill>
                    <a:latin typeface="Open Sans"/>
                  </a:rPr>
                  <a:t>Reihe</a:t>
                </a: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</p:txBody>
          </p:sp>
        </mc:Choice>
        <mc:Fallback xmlns="">
          <p:sp>
            <p:nvSpPr>
              <p:cNvPr id="9" name="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142" y="1260566"/>
                <a:ext cx="3679114" cy="2715689"/>
              </a:xfrm>
              <a:prstGeom prst="rect">
                <a:avLst/>
              </a:prstGeom>
              <a:blipFill>
                <a:blip r:embed="rId4"/>
                <a:stretch>
                  <a:fillRect l="-4312" b="-2921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laceHolder 1"/>
          <p:cNvSpPr txBox="1">
            <a:spLocks/>
          </p:cNvSpPr>
          <p:nvPr/>
        </p:nvSpPr>
        <p:spPr>
          <a:xfrm>
            <a:off x="7917142" y="4184073"/>
            <a:ext cx="3535178" cy="19257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spc="-1" dirty="0">
                <a:solidFill>
                  <a:schemeClr val="tx2"/>
                </a:solidFill>
                <a:latin typeface="Open Sans"/>
              </a:rPr>
              <a:t>Modellausgabe ?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 err="1">
                <a:solidFill>
                  <a:schemeClr val="tx2"/>
                </a:solidFill>
                <a:latin typeface="Open Sans"/>
              </a:rPr>
              <a:t>Zustandvariabel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(Bodenfeuchte, Verdunstung)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spc="-1" dirty="0" err="1">
                <a:solidFill>
                  <a:schemeClr val="tx2"/>
                </a:solidFill>
                <a:latin typeface="Open Sans"/>
              </a:rPr>
              <a:t>Abfluss</a:t>
            </a:r>
            <a:endParaRPr lang="en-US" sz="2000" spc="-1" dirty="0">
              <a:solidFill>
                <a:schemeClr val="tx2"/>
              </a:solidFill>
              <a:latin typeface="Open Sans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b="1" spc="-1" dirty="0" err="1">
                <a:solidFill>
                  <a:srgbClr val="00B050"/>
                </a:solidFill>
                <a:latin typeface="Open Sans"/>
              </a:rPr>
              <a:t>Gütekriterium</a:t>
            </a:r>
            <a:r>
              <a:rPr lang="en-US" sz="2000" spc="-1" dirty="0">
                <a:solidFill>
                  <a:schemeClr val="tx2"/>
                </a:solidFill>
                <a:latin typeface="Open Sans"/>
              </a:rPr>
              <a:t> (</a:t>
            </a:r>
            <a:r>
              <a:rPr lang="en-US" sz="2000" b="1" spc="-1" dirty="0">
                <a:solidFill>
                  <a:srgbClr val="00B050"/>
                </a:solidFill>
                <a:latin typeface="Open Sans"/>
              </a:rPr>
              <a:t>NSE</a:t>
            </a:r>
            <a:r>
              <a:rPr lang="en-US" sz="2000" spc="-1" dirty="0">
                <a:solidFill>
                  <a:schemeClr val="tx2"/>
                </a:solidFill>
                <a:latin typeface="Open Sans"/>
              </a:rPr>
              <a:t>)</a:t>
            </a:r>
            <a:endParaRPr lang="de-DE" sz="2000" spc="-1" dirty="0">
              <a:solidFill>
                <a:schemeClr val="tx2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38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85481"/>
              </p:ext>
            </p:extLst>
          </p:nvPr>
        </p:nvGraphicFramePr>
        <p:xfrm>
          <a:off x="874800" y="1483571"/>
          <a:ext cx="10591376" cy="4290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700">
                  <a:extLst>
                    <a:ext uri="{9D8B030D-6E8A-4147-A177-3AD203B41FA5}">
                      <a16:colId xmlns:a16="http://schemas.microsoft.com/office/drawing/2014/main" val="3070388606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476683">
                <a:tc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Bodenparametern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SI_NSE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SI_Nearing_NSE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SI_Nearing_Q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sng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POROSITY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0,645511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-11,964552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-89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0,31052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sng" strike="noStrike" dirty="0">
                          <a:solidFill>
                            <a:srgbClr val="92D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FIELD_CAPACITY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0,668246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4,597371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-2,44628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98DD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SAT_WILT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0,144958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0,576679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-0,169124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HBV_BETA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0,059557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-53,600258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-400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-7,641597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-300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0300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MAX_CAP_RISE_RATE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0,002678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0,000924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0,021714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07134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00B0F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MAX_PERC_RATE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-39,932124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-298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-0,364575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8464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sng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BASEFLOW_COEFF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1,136438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-1,401055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-0,031297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99801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41154"/>
                  </a:ext>
                </a:extLst>
              </a:tr>
            </a:tbl>
          </a:graphicData>
        </a:graphic>
      </p:graphicFrame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832710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4 </a:t>
            </a:r>
            <a:r>
              <a:rPr lang="de-DE" sz="14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r>
              <a:rPr lang="de-DE" sz="1400" spc="-1" dirty="0">
                <a:solidFill>
                  <a:schemeClr val="tx2"/>
                </a:solidFill>
                <a:latin typeface="Open Sans"/>
              </a:rPr>
              <a:t> jedes Parameters mit Methoden SI_NSE,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SI_Nearing_NSE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und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SI_Nearing_Q</a:t>
            </a:r>
            <a:endParaRPr lang="de-DE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72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rgbClr val="1F497D"/>
                </a:solidFill>
                <a:latin typeface="Open Sans"/>
              </a:rPr>
              <a:t>Sensitivitätsanalyse von Landnutzparametern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1051555"/>
            <a:ext cx="8229617" cy="475489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201719"/>
            <a:ext cx="10058400" cy="457199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803214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20 Verteilung von NSE und Durchfluss unter dem Bereich  jedes Landnutzparameters</a:t>
            </a:r>
          </a:p>
        </p:txBody>
      </p:sp>
    </p:spTree>
    <p:extLst>
      <p:ext uri="{BB962C8B-B14F-4D97-AF65-F5344CB8AC3E}">
        <p14:creationId xmlns:p14="http://schemas.microsoft.com/office/powerpoint/2010/main" val="329263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1. Motivation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1027080"/>
            <a:ext cx="9326819" cy="48166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Erstellen eines Wasserhaushaltsmodells vom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Einzugegebiet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Kreischa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mit Raven zur ...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Hydrologische Beschreibung des EZGs für die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aktuelle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Situation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Abschätzung des Wasserhaushaltes unter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zukünftigen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Klimaszenarien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305E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FF0000"/>
                </a:solidFill>
                <a:latin typeface="Open Sans Regular"/>
              </a:rPr>
              <a:t>Motivation, Fazit, fehlende Überschriften auf Folie 25 und 31</a:t>
            </a:r>
          </a:p>
        </p:txBody>
      </p:sp>
    </p:spTree>
    <p:extLst>
      <p:ext uri="{BB962C8B-B14F-4D97-AF65-F5344CB8AC3E}">
        <p14:creationId xmlns:p14="http://schemas.microsoft.com/office/powerpoint/2010/main" val="223948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rgbClr val="1F497D"/>
                </a:solidFill>
                <a:latin typeface="Open Sans"/>
              </a:rPr>
              <a:t>Sensitivitätsanalyse von </a:t>
            </a:r>
            <a:r>
              <a:rPr lang="de-DE" sz="2800" spc="-1" dirty="0" err="1">
                <a:solidFill>
                  <a:srgbClr val="1F497D"/>
                </a:solidFill>
                <a:latin typeface="Open Sans"/>
              </a:rPr>
              <a:t>Pflantzenparametern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201719"/>
            <a:ext cx="10058400" cy="457199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803214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21 Verteilung von NSE und Durchfluss unter dem Bereich  jedes Parameters</a:t>
            </a:r>
          </a:p>
        </p:txBody>
      </p:sp>
    </p:spTree>
    <p:extLst>
      <p:ext uri="{BB962C8B-B14F-4D97-AF65-F5344CB8AC3E}">
        <p14:creationId xmlns:p14="http://schemas.microsoft.com/office/powerpoint/2010/main" val="421183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2. Kalibrierung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874800" y="1260566"/>
            <a:ext cx="9391418" cy="113833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400" b="1" spc="-1" dirty="0">
                <a:solidFill>
                  <a:srgbClr val="00B050"/>
                </a:solidFill>
                <a:latin typeface="Open Sans"/>
              </a:rPr>
              <a:t>3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sensitive Modell-Parametern mit </a:t>
            </a:r>
            <a:r>
              <a:rPr lang="de-DE" sz="2400" b="1" spc="-1" dirty="0">
                <a:solidFill>
                  <a:srgbClr val="00B050"/>
                </a:solidFill>
                <a:latin typeface="Open Sans"/>
              </a:rPr>
              <a:t>6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Bodenklassen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400" b="1" spc="-1" dirty="0">
                <a:solidFill>
                  <a:schemeClr val="tx2"/>
                </a:solidFill>
                <a:latin typeface="Open Sans"/>
              </a:rPr>
              <a:t>17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nicht sensitive Modell-Parametern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400" b="1" spc="-1" dirty="0">
                <a:solidFill>
                  <a:srgbClr val="FF0000"/>
                </a:solidFill>
                <a:latin typeface="Open Sans"/>
              </a:rPr>
              <a:t>3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zusätzliche Faktor-Parametern für </a:t>
            </a:r>
            <a:r>
              <a:rPr lang="de-DE" sz="2000" spc="-1" dirty="0">
                <a:solidFill>
                  <a:srgbClr val="FF0000"/>
                </a:solidFill>
                <a:latin typeface="Open Sans"/>
              </a:rPr>
              <a:t>Mächtigkeit</a:t>
            </a:r>
            <a:endParaRPr lang="de-DE" sz="100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4"/>
          <a:stretch/>
        </p:blipFill>
        <p:spPr>
          <a:xfrm>
            <a:off x="779318" y="2395504"/>
            <a:ext cx="9100473" cy="3445005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779318" y="4102100"/>
            <a:ext cx="9486900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779318" y="3403600"/>
            <a:ext cx="9486900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7200900" y="4498547"/>
            <a:ext cx="508000" cy="137422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TextBox 5">
            <a:extLst>
              <a:ext uri="{FF2B5EF4-FFF2-40B4-BE49-F238E27FC236}">
                <a16:creationId xmlns:a16="http://schemas.microsoft.com/office/drawing/2014/main" id="{D30575B3-3B97-734D-BDC1-096503F17180}"/>
              </a:ext>
            </a:extLst>
          </p:cNvPr>
          <p:cNvSpPr txBox="1"/>
          <p:nvPr/>
        </p:nvSpPr>
        <p:spPr>
          <a:xfrm>
            <a:off x="874800" y="5832710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5</a:t>
            </a:r>
          </a:p>
        </p:txBody>
      </p:sp>
    </p:spTree>
    <p:extLst>
      <p:ext uri="{BB962C8B-B14F-4D97-AF65-F5344CB8AC3E}">
        <p14:creationId xmlns:p14="http://schemas.microsoft.com/office/powerpoint/2010/main" val="3259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2. Kalibrierung Vergleich </a:t>
            </a:r>
            <a:r>
              <a:rPr lang="de-DE" sz="2800" spc="-1" dirty="0" err="1">
                <a:solidFill>
                  <a:schemeClr val="tx2"/>
                </a:solidFill>
                <a:latin typeface="Open Sans"/>
              </a:rPr>
              <a:t>Cx</a:t>
            </a:r>
            <a:r>
              <a:rPr lang="de-DE" sz="2800" spc="-1" dirty="0">
                <a:solidFill>
                  <a:schemeClr val="tx2"/>
                </a:solidFill>
                <a:latin typeface="Open Sans"/>
              </a:rPr>
              <a:t>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7" cy="4941558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1202199" y="3733800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4651981" y="2043549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22 Vergleichung der Simulation bei C1, C2 und C3 mit Beobachtung zwischen 2004 und 2008</a:t>
            </a:r>
          </a:p>
        </p:txBody>
      </p:sp>
    </p:spTree>
    <p:extLst>
      <p:ext uri="{BB962C8B-B14F-4D97-AF65-F5344CB8AC3E}">
        <p14:creationId xmlns:p14="http://schemas.microsoft.com/office/powerpoint/2010/main" val="166074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Vergleich </a:t>
            </a:r>
            <a:r>
              <a:rPr lang="de-DE" sz="2800" spc="-1" dirty="0" err="1">
                <a:solidFill>
                  <a:schemeClr val="tx2"/>
                </a:solidFill>
                <a:latin typeface="Open Sans"/>
              </a:rPr>
              <a:t>Cx</a:t>
            </a:r>
            <a:r>
              <a:rPr lang="de-DE" sz="2800" spc="-1" dirty="0">
                <a:solidFill>
                  <a:schemeClr val="tx2"/>
                </a:solidFill>
                <a:latin typeface="Open Sans"/>
              </a:rPr>
              <a:t>-Simulation mit Beobachtung im Jahr 2004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7" cy="494155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23 Vergleichung der Simulation bei C1, C2 und C3 mit Beobachtung im </a:t>
            </a:r>
            <a:r>
              <a:rPr lang="de-DE" sz="1400" dirty="0" err="1">
                <a:solidFill>
                  <a:schemeClr val="tx2"/>
                </a:solidFill>
              </a:rPr>
              <a:t>Jahe</a:t>
            </a:r>
            <a:r>
              <a:rPr lang="de-DE" sz="1400" dirty="0">
                <a:solidFill>
                  <a:schemeClr val="tx2"/>
                </a:solidFill>
              </a:rPr>
              <a:t> 2004 </a:t>
            </a:r>
          </a:p>
        </p:txBody>
      </p:sp>
    </p:spTree>
    <p:extLst>
      <p:ext uri="{BB962C8B-B14F-4D97-AF65-F5344CB8AC3E}">
        <p14:creationId xmlns:p14="http://schemas.microsoft.com/office/powerpoint/2010/main" val="2395586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Kalibrierte Parametern bei C2 und C3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565564"/>
            <a:ext cx="10534658" cy="343104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9919855" y="3514875"/>
            <a:ext cx="1472285" cy="148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874799" y="5584813"/>
            <a:ext cx="7479491" cy="49183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chemeClr val="tx2"/>
                </a:solidFill>
                <a:latin typeface="Open Sans"/>
              </a:rPr>
              <a:t>Kalibrierte Parametern-Satz aus C2</a:t>
            </a:r>
          </a:p>
        </p:txBody>
      </p:sp>
      <p:sp>
        <p:nvSpPr>
          <p:cNvPr id="3" name="Nach rechts gekrümmter Pfeil 2"/>
          <p:cNvSpPr/>
          <p:nvPr/>
        </p:nvSpPr>
        <p:spPr>
          <a:xfrm>
            <a:off x="162232" y="3768436"/>
            <a:ext cx="653685" cy="2130919"/>
          </a:xfrm>
          <a:prstGeom prst="curvedRightArrow">
            <a:avLst>
              <a:gd name="adj1" fmla="val 25000"/>
              <a:gd name="adj2" fmla="val 78655"/>
              <a:gd name="adj3" fmla="val 25000"/>
            </a:avLst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Nach links gekrümmter Pfeil 6"/>
          <p:cNvSpPr/>
          <p:nvPr/>
        </p:nvSpPr>
        <p:spPr>
          <a:xfrm>
            <a:off x="11452320" y="2396835"/>
            <a:ext cx="582364" cy="1968687"/>
          </a:xfrm>
          <a:prstGeom prst="curvedLeftArrow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052184"/>
            <a:ext cx="8446181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6 Modell Stellungen und </a:t>
            </a:r>
            <a:r>
              <a:rPr lang="de-DE" sz="1400" dirty="0" err="1">
                <a:solidFill>
                  <a:schemeClr val="tx2"/>
                </a:solidFill>
              </a:rPr>
              <a:t>Gütekritrien</a:t>
            </a:r>
            <a:r>
              <a:rPr lang="de-DE" sz="1400" dirty="0">
                <a:solidFill>
                  <a:schemeClr val="tx2"/>
                </a:solidFill>
              </a:rPr>
              <a:t> der </a:t>
            </a:r>
            <a:r>
              <a:rPr lang="de-DE" sz="1400" dirty="0" err="1">
                <a:solidFill>
                  <a:schemeClr val="tx2"/>
                </a:solidFill>
              </a:rPr>
              <a:t>SImulation</a:t>
            </a:r>
            <a:r>
              <a:rPr lang="de-DE" sz="1400" dirty="0">
                <a:solidFill>
                  <a:schemeClr val="tx2"/>
                </a:solidFill>
              </a:rPr>
              <a:t> von Kalibrierung und </a:t>
            </a:r>
            <a:r>
              <a:rPr lang="de-DE" sz="1400" dirty="0" err="1">
                <a:solidFill>
                  <a:schemeClr val="tx2"/>
                </a:solidFill>
              </a:rPr>
              <a:t>Sensitivitütanalyse</a:t>
            </a:r>
            <a:endParaRPr lang="de-DE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3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Kalibrierte Parametern bei C2 und C3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0417"/>
              </p:ext>
            </p:extLst>
          </p:nvPr>
        </p:nvGraphicFramePr>
        <p:xfrm>
          <a:off x="874800" y="1595519"/>
          <a:ext cx="10591384" cy="3690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923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013074402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514649793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360217"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POROSITY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FIELD_CAPACITY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BASEFLOW_COEFF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Mächtigkeit-Faktor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0,102768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0,100076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0,99566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0,015544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0,872879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0,981749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4,706877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3,450318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0,747117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0,250505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0,687251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0,925398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0,964958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0,989343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5,635506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1,830838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0,483003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0,564949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0,364534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0,76139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0,852413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0,71702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4,418742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1,118068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0300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0,854462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0,873911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0,148445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0,998552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0,080138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0,113543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07134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0,360777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0,363574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0,837325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0,97536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0,904997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0,584187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8464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0,526367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0,465144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0,019201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0,997553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0,059493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0,848259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998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304931"/>
            <a:ext cx="6823858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7 Kalibriete Parametern (Teil dazu) nach 2. Kalibrierung C2 und C3  </a:t>
            </a:r>
          </a:p>
        </p:txBody>
      </p:sp>
    </p:spTree>
    <p:extLst>
      <p:ext uri="{BB962C8B-B14F-4D97-AF65-F5344CB8AC3E}">
        <p14:creationId xmlns:p14="http://schemas.microsoft.com/office/powerpoint/2010/main" val="4222764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Homogenität prüfen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59873"/>
            <a:ext cx="10058400" cy="4874454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56506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24Vergleichung der Simulation bei C1, C2 und C3 mit Beobachtung im </a:t>
            </a:r>
            <a:r>
              <a:rPr lang="de-DE" sz="1400" dirty="0" err="1">
                <a:solidFill>
                  <a:schemeClr val="tx2"/>
                </a:solidFill>
              </a:rPr>
              <a:t>Jahe</a:t>
            </a:r>
            <a:r>
              <a:rPr lang="de-DE" sz="1400" dirty="0">
                <a:solidFill>
                  <a:schemeClr val="tx2"/>
                </a:solidFill>
              </a:rPr>
              <a:t> 2004 </a:t>
            </a:r>
          </a:p>
        </p:txBody>
      </p:sp>
    </p:spTree>
    <p:extLst>
      <p:ext uri="{BB962C8B-B14F-4D97-AF65-F5344CB8AC3E}">
        <p14:creationId xmlns:p14="http://schemas.microsoft.com/office/powerpoint/2010/main" val="1669636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Homogenität prüfen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66769"/>
              </p:ext>
            </p:extLst>
          </p:nvPr>
        </p:nvGraphicFramePr>
        <p:xfrm>
          <a:off x="874800" y="1483571"/>
          <a:ext cx="10591377" cy="2646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9127">
                  <a:extLst>
                    <a:ext uri="{9D8B030D-6E8A-4147-A177-3AD203B41FA5}">
                      <a16:colId xmlns:a16="http://schemas.microsoft.com/office/drawing/2014/main" val="3070388606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389474">
                <a:tc>
                  <a:txBody>
                    <a:bodyPr/>
                    <a:lstStyle/>
                    <a:p>
                      <a:pPr algn="l"/>
                      <a:r>
                        <a:rPr lang="de-DE" sz="1600" b="0" i="0" u="none" strike="noStrike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Parameternsatz</a:t>
                      </a:r>
                      <a:endParaRPr lang="de-DE" sz="1600" b="0" i="0" u="none" strike="noStrike" kern="12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Kalibrierung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Validierung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Validierung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aus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27792"/>
                  </a:ext>
                </a:extLst>
              </a:tr>
              <a:tr h="66783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C1</a:t>
                      </a:r>
                      <a:endParaRPr lang="de-DE" sz="1600" b="1" i="0" u="none" strike="noStrike" kern="1200" dirty="0">
                        <a:solidFill>
                          <a:srgbClr val="FF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0.6524224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0.2662597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0.6585143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0.4577177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0.6787078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0.1553857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66783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  <a:endParaRPr lang="de-DE" sz="1600" b="1" i="0" u="none" strike="noStrike" kern="1200" dirty="0">
                        <a:solidFill>
                          <a:srgbClr val="00B05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0.7844249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0.2096905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0.7419914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0.3978584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0.7302985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0.1423648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66783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kern="1200" dirty="0">
                          <a:solidFill>
                            <a:srgbClr val="FFFF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  <a:endParaRPr lang="de-DE" sz="1600" b="1" i="0" u="none" strike="noStrike" kern="1200" dirty="0">
                        <a:solidFill>
                          <a:srgbClr val="FFFF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0.7616028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0.2205109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0.7423977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0.397545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0.7296186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0.1425441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</a:tbl>
          </a:graphicData>
        </a:graphic>
      </p:graphicFrame>
      <p:sp>
        <p:nvSpPr>
          <p:cNvPr id="8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4168478"/>
            <a:ext cx="9543818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8 Vergleich von </a:t>
            </a:r>
            <a:r>
              <a:rPr lang="de-DE" sz="1400" dirty="0" err="1">
                <a:solidFill>
                  <a:schemeClr val="tx2"/>
                </a:solidFill>
              </a:rPr>
              <a:t>Gütekritirien</a:t>
            </a:r>
            <a:r>
              <a:rPr lang="de-DE" sz="1400" dirty="0">
                <a:solidFill>
                  <a:schemeClr val="tx2"/>
                </a:solidFill>
              </a:rPr>
              <a:t> mit NSE und RMSE zwischen Kalibrierung und Validierung 1 und 2 </a:t>
            </a:r>
          </a:p>
        </p:txBody>
      </p:sp>
    </p:spTree>
    <p:extLst>
      <p:ext uri="{BB962C8B-B14F-4D97-AF65-F5344CB8AC3E}">
        <p14:creationId xmlns:p14="http://schemas.microsoft.com/office/powerpoint/2010/main" val="1245594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Vergleich Vx1-Simulation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5" cy="494155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25 Vergleichung der Simulation bei V11, V21 und V31 mit Beobachtung im zwischen 2009 bis 2013 </a:t>
            </a:r>
          </a:p>
        </p:txBody>
      </p:sp>
    </p:spTree>
    <p:extLst>
      <p:ext uri="{BB962C8B-B14F-4D97-AF65-F5344CB8AC3E}">
        <p14:creationId xmlns:p14="http://schemas.microsoft.com/office/powerpoint/2010/main" val="885600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Vergleich Vx2-Simulation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5" cy="4941556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26 Vergleichung der Simulation bei V12, V22 und V32 mit Beobachtung im zwischen 2015 bis 2019 </a:t>
            </a:r>
          </a:p>
        </p:txBody>
      </p:sp>
    </p:spTree>
    <p:extLst>
      <p:ext uri="{BB962C8B-B14F-4D97-AF65-F5344CB8AC3E}">
        <p14:creationId xmlns:p14="http://schemas.microsoft.com/office/powerpoint/2010/main" val="79649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7767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05443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Motivation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1AC4A728-F5F0-3448-A934-638EB2506266}"/>
              </a:ext>
            </a:extLst>
          </p:cNvPr>
          <p:cNvSpPr/>
          <p:nvPr/>
        </p:nvSpPr>
        <p:spPr>
          <a:xfrm rot="5400000">
            <a:off x="1280157" y="2030674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2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93265-A002-6B49-A71B-C965D3DC851E}"/>
              </a:ext>
            </a:extLst>
          </p:cNvPr>
          <p:cNvSpPr txBox="1"/>
          <p:nvPr/>
        </p:nvSpPr>
        <p:spPr>
          <a:xfrm>
            <a:off x="719921" y="1437489"/>
            <a:ext cx="225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C00000"/>
                </a:solidFill>
              </a:rPr>
              <a:t>Klimawandel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260B0C-7245-C94F-AD93-7616246171FD}"/>
              </a:ext>
            </a:extLst>
          </p:cNvPr>
          <p:cNvSpPr txBox="1"/>
          <p:nvPr/>
        </p:nvSpPr>
        <p:spPr>
          <a:xfrm>
            <a:off x="2254043" y="2469956"/>
            <a:ext cx="7819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00305E"/>
                </a:solidFill>
              </a:rPr>
              <a:t>Veränderte atmosphärische Grundbedingungen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FD9A5-88B5-AF43-AD30-9D6DBA04095F}"/>
              </a:ext>
            </a:extLst>
          </p:cNvPr>
          <p:cNvSpPr txBox="1"/>
          <p:nvPr/>
        </p:nvSpPr>
        <p:spPr>
          <a:xfrm>
            <a:off x="3615392" y="3636106"/>
            <a:ext cx="422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00305E"/>
                </a:solidFill>
              </a:rPr>
              <a:t>Hydrologische Prozesse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B7759-976D-3E45-83A0-0DA54EBFAC58}"/>
              </a:ext>
            </a:extLst>
          </p:cNvPr>
          <p:cNvSpPr txBox="1"/>
          <p:nvPr/>
        </p:nvSpPr>
        <p:spPr>
          <a:xfrm>
            <a:off x="4843975" y="4958798"/>
            <a:ext cx="568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00305E"/>
                </a:solidFill>
              </a:rPr>
              <a:t>Wasserhaushalt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5ED9FA-7500-E842-8324-CDF146742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149" y="1494845"/>
            <a:ext cx="2334451" cy="36425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DB25B1-86FD-C14C-BC01-E45FE23DA9FD}"/>
              </a:ext>
            </a:extLst>
          </p:cNvPr>
          <p:cNvSpPr txBox="1"/>
          <p:nvPr/>
        </p:nvSpPr>
        <p:spPr>
          <a:xfrm>
            <a:off x="8947052" y="5174242"/>
            <a:ext cx="316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27 Schematische Darstellung eines </a:t>
            </a:r>
          </a:p>
          <a:p>
            <a:r>
              <a:rPr lang="de-DE" sz="1200" dirty="0">
                <a:solidFill>
                  <a:schemeClr val="tx2"/>
                </a:solidFill>
              </a:rPr>
              <a:t>Niederschlagsereignisses über Sachsen [eigene Darstellung]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F27DFDC-58F2-2E4C-9749-77C3D5009B0D}"/>
              </a:ext>
            </a:extLst>
          </p:cNvPr>
          <p:cNvSpPr/>
          <p:nvPr/>
        </p:nvSpPr>
        <p:spPr>
          <a:xfrm rot="5400000">
            <a:off x="3880336" y="4551014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93B61E83-8B7C-9948-8472-5FDFE27D7738}"/>
              </a:ext>
            </a:extLst>
          </p:cNvPr>
          <p:cNvSpPr/>
          <p:nvPr/>
        </p:nvSpPr>
        <p:spPr>
          <a:xfrm rot="5400000">
            <a:off x="2658655" y="3279200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9027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7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71A525-24C4-444F-94AB-BB30A5B22EF0}"/>
              </a:ext>
            </a:extLst>
          </p:cNvPr>
          <p:cNvSpPr txBox="1"/>
          <p:nvPr/>
        </p:nvSpPr>
        <p:spPr>
          <a:xfrm>
            <a:off x="874800" y="4609925"/>
            <a:ext cx="304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28 Verfügbare Gitterpunkte der Klimasimulationsdaten nahe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Datengrundlage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1B9C-5AA9-9B41-BE90-169D2A704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900470"/>
            <a:ext cx="3040708" cy="3709455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91F11A1-072E-C944-95F4-AC0E5E2A652B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68" y="3347693"/>
            <a:ext cx="9195764" cy="24974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6072104D-6919-7649-9B9F-B390B339999A}"/>
              </a:ext>
            </a:extLst>
          </p:cNvPr>
          <p:cNvSpPr/>
          <p:nvPr/>
        </p:nvSpPr>
        <p:spPr>
          <a:xfrm>
            <a:off x="1331381" y="2056185"/>
            <a:ext cx="2939173" cy="2508532"/>
          </a:xfrm>
          <a:prstGeom prst="circularArrow">
            <a:avLst>
              <a:gd name="adj1" fmla="val 5925"/>
              <a:gd name="adj2" fmla="val 626002"/>
              <a:gd name="adj3" fmla="val 20278016"/>
              <a:gd name="adj4" fmla="val 15419419"/>
              <a:gd name="adj5" fmla="val 1236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75368A-6AD2-FA46-A64B-6105B27F5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68428791"/>
              </p:ext>
            </p:extLst>
          </p:nvPr>
        </p:nvGraphicFramePr>
        <p:xfrm>
          <a:off x="4270554" y="888655"/>
          <a:ext cx="7358623" cy="241383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4933">
                  <a:extLst>
                    <a:ext uri="{9D8B030D-6E8A-4147-A177-3AD203B41FA5}">
                      <a16:colId xmlns:a16="http://schemas.microsoft.com/office/drawing/2014/main" val="2159471773"/>
                    </a:ext>
                  </a:extLst>
                </a:gridCol>
                <a:gridCol w="5443690">
                  <a:extLst>
                    <a:ext uri="{9D8B030D-6E8A-4147-A177-3AD203B41FA5}">
                      <a16:colId xmlns:a16="http://schemas.microsoft.com/office/drawing/2014/main" val="2804101800"/>
                    </a:ext>
                  </a:extLst>
                </a:gridCol>
              </a:tblGrid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GCM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CanESM2 (Canadian Earth System Model 2)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803934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Downscaling</a:t>
                      </a:r>
                      <a:endParaRPr lang="de-DE" dirty="0">
                        <a:solidFill>
                          <a:srgbClr val="00305E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EPISODES-2018 (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emp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.-stat.,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Perfect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Prog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.-Ansatz)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609535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Biaskorrektur</a:t>
                      </a:r>
                      <a:endParaRPr lang="de-DE" dirty="0">
                        <a:solidFill>
                          <a:srgbClr val="00305E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nicht durchgeführt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4127620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Auflösung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1d, 0.11°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6685702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Szenarien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RCP2.6, RCP4.5, RCP8.5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505216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Zeitraum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2006 - 2100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8135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29F77E-09C0-544E-9E07-775A84BC9B3B}"/>
              </a:ext>
            </a:extLst>
          </p:cNvPr>
          <p:cNvSpPr txBox="1"/>
          <p:nvPr/>
        </p:nvSpPr>
        <p:spPr>
          <a:xfrm>
            <a:off x="2756224" y="5776827"/>
            <a:ext cx="924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29 Temperaturabweichungen des Gitterpunktes GP_26_09 vom 30-jährigen Mittel der Station Dresden-</a:t>
            </a:r>
            <a:r>
              <a:rPr lang="de-DE" sz="1200" dirty="0" err="1">
                <a:solidFill>
                  <a:schemeClr val="tx2"/>
                </a:solidFill>
              </a:rPr>
              <a:t>Klotzsche</a:t>
            </a:r>
            <a:r>
              <a:rPr lang="de-DE" sz="1200" dirty="0">
                <a:solidFill>
                  <a:schemeClr val="tx2"/>
                </a:solidFill>
              </a:rPr>
              <a:t> (1981-2010)</a:t>
            </a:r>
          </a:p>
        </p:txBody>
      </p:sp>
    </p:spTree>
    <p:extLst>
      <p:ext uri="{BB962C8B-B14F-4D97-AF65-F5344CB8AC3E}">
        <p14:creationId xmlns:p14="http://schemas.microsoft.com/office/powerpoint/2010/main" val="35149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Abfluss (2006 – 2100)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E4AA65-F142-734D-8669-C49C6A997EF7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099130"/>
            <a:ext cx="9031287" cy="45343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F6ABD-281A-C244-BB84-2D90D95A2860}"/>
              </a:ext>
            </a:extLst>
          </p:cNvPr>
          <p:cNvSpPr txBox="1"/>
          <p:nvPr/>
        </p:nvSpPr>
        <p:spPr>
          <a:xfrm>
            <a:off x="874713" y="5705508"/>
            <a:ext cx="904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30 Simulierte Hydrographen für den Pegel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auf Basis der Klimaszenarien RCP2.5,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3551312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Abfluss (2010 – 2100)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B86B8-1B33-5B49-A4CF-CF655D52B188}"/>
              </a:ext>
            </a:extLst>
          </p:cNvPr>
          <p:cNvSpPr txBox="1"/>
          <p:nvPr/>
        </p:nvSpPr>
        <p:spPr>
          <a:xfrm>
            <a:off x="445389" y="5519091"/>
            <a:ext cx="472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31 30-jährige Unterschreitungslinie der Durchflusszeitreihen </a:t>
            </a:r>
          </a:p>
          <a:p>
            <a:r>
              <a:rPr lang="de-DE" sz="1200" dirty="0">
                <a:solidFill>
                  <a:schemeClr val="tx2"/>
                </a:solidFill>
              </a:rPr>
              <a:t>für die Zeiträume 2010 – 2040 und 2070 - 2100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F15DA2D-0FEF-BF41-AC42-D356EE830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50" y="686520"/>
            <a:ext cx="6938301" cy="46140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7DD93-43B4-E14E-AA83-CCF33CB1D71D}"/>
              </a:ext>
            </a:extLst>
          </p:cNvPr>
          <p:cNvSpPr txBox="1"/>
          <p:nvPr/>
        </p:nvSpPr>
        <p:spPr>
          <a:xfrm>
            <a:off x="5006389" y="5519090"/>
            <a:ext cx="6938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32 Hydrologische Hauptwerte der Klimaszenarien RCP2.6, RCP4.5 und RCP8.5 für 10-Jahres-Zeiträume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B2AED0-8C6C-3146-B512-96EF18FAE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9" y="1120941"/>
            <a:ext cx="4468708" cy="43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27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Wasserhaushalt 1/2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230B6C-79D9-BB4E-A871-10E57E65A8B4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9"/>
          <a:stretch/>
        </p:blipFill>
        <p:spPr>
          <a:xfrm>
            <a:off x="2141385" y="848239"/>
            <a:ext cx="8044349" cy="386634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4A4E-EDB0-394A-9830-DE62A1C585CB}"/>
              </a:ext>
            </a:extLst>
          </p:cNvPr>
          <p:cNvSpPr txBox="1"/>
          <p:nvPr/>
        </p:nvSpPr>
        <p:spPr>
          <a:xfrm>
            <a:off x="2141385" y="4714582"/>
            <a:ext cx="784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33 Darstellung des Verlaufs der jährlichen Niederschlagsmenge (Regen, Schnee) und Verdunstungsmenge für den Zeitraum 2006 – 2100 unter den Szenarien RCP2.6, RCP4.5 und RCP8.5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B3BD7-EB03-9D47-95BD-8B8A90976B4A}"/>
              </a:ext>
            </a:extLst>
          </p:cNvPr>
          <p:cNvSpPr txBox="1"/>
          <p:nvPr/>
        </p:nvSpPr>
        <p:spPr>
          <a:xfrm>
            <a:off x="2141385" y="5359944"/>
            <a:ext cx="7343077" cy="65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negativer Trend für Schneefall, positiver Trend für Verdunstung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5 – 20 % höhere Verdunstung im Vgl. zu IST-Zustand aus </a:t>
            </a:r>
            <a:r>
              <a:rPr lang="de-DE" dirty="0" err="1">
                <a:solidFill>
                  <a:srgbClr val="00305E"/>
                </a:solidFill>
              </a:rPr>
              <a:t>KliWES</a:t>
            </a:r>
            <a:endParaRPr lang="de-DE" dirty="0">
              <a:solidFill>
                <a:srgbClr val="00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5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Wasserhaushalt 2/2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230B6C-79D9-BB4E-A871-10E57E65A8B4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9"/>
          <a:stretch/>
        </p:blipFill>
        <p:spPr>
          <a:xfrm>
            <a:off x="2126229" y="1027080"/>
            <a:ext cx="8100191" cy="389318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4A4E-EDB0-394A-9830-DE62A1C585CB}"/>
              </a:ext>
            </a:extLst>
          </p:cNvPr>
          <p:cNvSpPr txBox="1"/>
          <p:nvPr/>
        </p:nvSpPr>
        <p:spPr>
          <a:xfrm>
            <a:off x="2126229" y="4920262"/>
            <a:ext cx="810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34 Darstellung des Verlaufs des jährlichen Abflusses und der Speicheränderung für den Zeitraum 2006 – 2100 unter den Szenarien RCP2.6, RCP4.5 und RCP8.5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A3737-2755-854C-9CD4-9C25B9A251B6}"/>
              </a:ext>
            </a:extLst>
          </p:cNvPr>
          <p:cNvSpPr txBox="1"/>
          <p:nvPr/>
        </p:nvSpPr>
        <p:spPr>
          <a:xfrm>
            <a:off x="1594163" y="5554490"/>
            <a:ext cx="985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30-35 % geringerer Abfluss gegen Ende des 21. Jhd. im Vgl. zu IST-Zustand aus </a:t>
            </a:r>
            <a:r>
              <a:rPr lang="de-DE" dirty="0" err="1">
                <a:solidFill>
                  <a:srgbClr val="00305E"/>
                </a:solidFill>
              </a:rPr>
              <a:t>KliWES</a:t>
            </a:r>
            <a:endParaRPr lang="de-DE" dirty="0">
              <a:solidFill>
                <a:srgbClr val="00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8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Jahresgang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8E7CF-DE57-3C4E-82A9-FFED5BFF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4" y="1318716"/>
            <a:ext cx="11122238" cy="286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EB5EF-8D9C-CD43-BCF0-6BCB32F00754}"/>
              </a:ext>
            </a:extLst>
          </p:cNvPr>
          <p:cNvSpPr txBox="1"/>
          <p:nvPr/>
        </p:nvSpPr>
        <p:spPr>
          <a:xfrm>
            <a:off x="833533" y="4183331"/>
            <a:ext cx="110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35 Jahresgang des Durchflusses auf Basis der Klimaszenarien RCP2.6, RCP4.5 und RCP8.5, vergleichend für die Zeiträume 2010 – 2040 und 2070 - 2100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03078-FB14-0549-B576-8289E4AF1D8D}"/>
              </a:ext>
            </a:extLst>
          </p:cNvPr>
          <p:cNvSpPr txBox="1"/>
          <p:nvPr/>
        </p:nvSpPr>
        <p:spPr>
          <a:xfrm>
            <a:off x="833533" y="4861824"/>
            <a:ext cx="3650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RCP2.6: Größere Durchflüsse zwischen Januar und August</a:t>
            </a:r>
          </a:p>
          <a:p>
            <a:endParaRPr lang="de-DE" dirty="0">
              <a:solidFill>
                <a:srgbClr val="00305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9914D-182B-FB49-93A1-37BDB9328100}"/>
              </a:ext>
            </a:extLst>
          </p:cNvPr>
          <p:cNvSpPr/>
          <p:nvPr/>
        </p:nvSpPr>
        <p:spPr>
          <a:xfrm>
            <a:off x="4483840" y="4861824"/>
            <a:ext cx="71454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RCP4.5 und RCP8.5: Ausweitung der trockenen Monate auf Juni und Juli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Ausbildung eines doppelgipfligen Abflussregimes</a:t>
            </a:r>
          </a:p>
          <a:p>
            <a:pPr marL="285750" indent="-285750">
              <a:buFont typeface="Wingdings" pitchFamily="2" charset="2"/>
              <a:buChar char="Ø"/>
            </a:pPr>
            <a:endParaRPr lang="de-DE" dirty="0">
              <a:solidFill>
                <a:srgbClr val="00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0264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3454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 Fazit &amp; Ausblick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53CB0A-16A0-416F-B4D6-586F40AD4081}"/>
              </a:ext>
            </a:extLst>
          </p:cNvPr>
          <p:cNvSpPr txBox="1"/>
          <p:nvPr/>
        </p:nvSpPr>
        <p:spPr>
          <a:xfrm>
            <a:off x="874800" y="1027080"/>
            <a:ext cx="7949612" cy="50783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Erweiterung des Modells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Lateraler Austausch von Energie &amp; Masse ermöglichen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Oberflächenabflusses hinzufügen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Erweiterung der Kalibrierung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Räumliche Zonierung der Parameter erweitern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Austausch von Prozessen als Teil der Kalibrierung (ähnlich AMSI)</a:t>
            </a:r>
          </a:p>
          <a:p>
            <a:pPr marL="285750" indent="-285750">
              <a:buFontTx/>
              <a:buChar char="-"/>
            </a:pPr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Erweiterung der Vorhersage</a:t>
            </a:r>
          </a:p>
          <a:p>
            <a:pPr marL="742950" lvl="1" indent="-285750">
              <a:buFontTx/>
              <a:buChar char="-"/>
            </a:pP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Eine Gesamtunsicherheit quantifizieren</a:t>
            </a:r>
          </a:p>
          <a:p>
            <a:pPr lvl="1"/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Ebenfalls Interessant</a:t>
            </a: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Untersuchung weiterer </a:t>
            </a:r>
            <a:r>
              <a:rPr lang="de-DE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Einzugegebiete</a:t>
            </a:r>
            <a:r>
              <a:rPr lang="de-DE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742950" lvl="1" indent="-285750">
              <a:buFontTx/>
              <a:buChar char="-"/>
            </a:pPr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lvl="1"/>
            <a:endParaRPr lang="de-DE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77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3DB229-6579-5A4B-B61D-5B0A13A3A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3" y="1566017"/>
            <a:ext cx="7331354" cy="345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8F58F-D24F-1046-A63D-E912FD1C8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16" y="2582511"/>
            <a:ext cx="4162180" cy="2435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EBDB0-465A-5542-9C45-8D1E90641593}"/>
              </a:ext>
            </a:extLst>
          </p:cNvPr>
          <p:cNvSpPr txBox="1"/>
          <p:nvPr/>
        </p:nvSpPr>
        <p:spPr>
          <a:xfrm>
            <a:off x="616893" y="5091292"/>
            <a:ext cx="569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4 Übersicht der Messstationen in der Umgebung des Einzugsgebietes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mit Klima- und Solardatenverfügbarkeit in täglicher Auflösung im Zeitraum 2000 - 2020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D1DDC-F50B-F844-ACB4-22D996BF7F4B}"/>
              </a:ext>
            </a:extLst>
          </p:cNvPr>
          <p:cNvSpPr txBox="1"/>
          <p:nvPr/>
        </p:nvSpPr>
        <p:spPr>
          <a:xfrm>
            <a:off x="7735616" y="5088397"/>
            <a:ext cx="416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5 Übersicht der meteorologischen Eingangsvariablen in Raven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3A6B1333-151B-7B45-8C84-E3DC3C442026}"/>
              </a:ext>
            </a:extLst>
          </p:cNvPr>
          <p:cNvSpPr txBox="1">
            <a:spLocks/>
          </p:cNvSpPr>
          <p:nvPr/>
        </p:nvSpPr>
        <p:spPr>
          <a:xfrm>
            <a:off x="874800" y="888425"/>
            <a:ext cx="10120034" cy="88529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99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Modellaufbau: Meteorologie (Quelle: Open Data Server, DWD)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1286EE65-AA57-8546-BE2A-4EFBFE6F7B95}"/>
              </a:ext>
            </a:extLst>
          </p:cNvPr>
          <p:cNvSpPr txBox="1">
            <a:spLocks/>
          </p:cNvSpPr>
          <p:nvPr/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spc="-1">
                <a:solidFill>
                  <a:srgbClr val="A6A6A6"/>
                </a:solidFill>
                <a:latin typeface="Open Sans"/>
                <a:ea typeface="DejaVu Sans"/>
              </a:rPr>
              <a:t>2. Datengrundlage und -aufbereitung</a:t>
            </a:r>
            <a:endParaRPr lang="de-DE" sz="20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1/2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44554"/>
            <a:ext cx="11059029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Brown, G. und Craig, J. R. (2020). </a:t>
            </a:r>
            <a:r>
              <a:rPr lang="de-DE" sz="1100" dirty="0" err="1"/>
              <a:t>Structural</a:t>
            </a:r>
            <a:r>
              <a:rPr lang="de-DE" sz="1100" dirty="0"/>
              <a:t> </a:t>
            </a:r>
            <a:r>
              <a:rPr lang="de-DE" sz="1100" dirty="0" err="1"/>
              <a:t>calibration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an semi-</a:t>
            </a:r>
            <a:r>
              <a:rPr lang="de-DE" sz="1100" dirty="0" err="1"/>
              <a:t>distributed</a:t>
            </a:r>
            <a:r>
              <a:rPr lang="de-DE" sz="1100" dirty="0"/>
              <a:t>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LiardRiver</a:t>
            </a:r>
            <a:r>
              <a:rPr lang="de-DE" sz="1100" dirty="0"/>
              <a:t> </a:t>
            </a:r>
            <a:r>
              <a:rPr lang="de-DE" sz="1100" dirty="0" err="1"/>
              <a:t>basin</a:t>
            </a:r>
            <a:r>
              <a:rPr lang="de-DE" sz="1100" dirty="0"/>
              <a:t>. Canadian </a:t>
            </a:r>
            <a:r>
              <a:rPr lang="de-DE" sz="1100" dirty="0" err="1"/>
              <a:t>Water</a:t>
            </a:r>
            <a:r>
              <a:rPr lang="de-DE" sz="1100" dirty="0"/>
              <a:t> Resources Journal / Revue </a:t>
            </a:r>
            <a:r>
              <a:rPr lang="de-DE" sz="1100" dirty="0" err="1"/>
              <a:t>canadienne</a:t>
            </a:r>
            <a:r>
              <a:rPr lang="de-DE" sz="1100" dirty="0"/>
              <a:t> des </a:t>
            </a:r>
            <a:r>
              <a:rPr lang="de-DE" sz="1100" dirty="0" err="1"/>
              <a:t>ressources</a:t>
            </a:r>
            <a:r>
              <a:rPr lang="de-DE" sz="1100" dirty="0"/>
              <a:t> </a:t>
            </a:r>
            <a:r>
              <a:rPr lang="de-DE" sz="1100" dirty="0" err="1"/>
              <a:t>hydriques</a:t>
            </a:r>
            <a:r>
              <a:rPr lang="de-DE" sz="1100" dirty="0"/>
              <a:t>, 45(4):287–303.</a:t>
            </a:r>
          </a:p>
          <a:p>
            <a:endParaRPr lang="de-DE" sz="1100" dirty="0"/>
          </a:p>
          <a:p>
            <a:r>
              <a:rPr lang="de-DE" sz="1100" dirty="0"/>
              <a:t>Craig, J. R., Brown, G.,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R. W., Jost, G., Lee, K., Mai, J.,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Shafii</a:t>
            </a:r>
            <a:r>
              <a:rPr lang="de-DE" sz="1100" dirty="0"/>
              <a:t>, M.,</a:t>
            </a:r>
            <a:r>
              <a:rPr lang="de-DE" sz="1100" dirty="0" err="1"/>
              <a:t>Snowdon</a:t>
            </a:r>
            <a:r>
              <a:rPr lang="de-DE" sz="1100" dirty="0"/>
              <a:t>, A. P., und </a:t>
            </a:r>
            <a:r>
              <a:rPr lang="de-DE" sz="1100" dirty="0" err="1"/>
              <a:t>Tolson</a:t>
            </a:r>
            <a:r>
              <a:rPr lang="de-DE" sz="1100" dirty="0"/>
              <a:t>, B. A. (2020). Flexible </a:t>
            </a:r>
            <a:r>
              <a:rPr lang="de-DE" sz="1100" dirty="0" err="1"/>
              <a:t>watershed</a:t>
            </a:r>
            <a:r>
              <a:rPr lang="de-DE" sz="1100" dirty="0"/>
              <a:t> </a:t>
            </a:r>
            <a:r>
              <a:rPr lang="de-DE" sz="1100" dirty="0" err="1"/>
              <a:t>simulation</a:t>
            </a:r>
            <a:r>
              <a:rPr lang="de-DE" sz="1100" dirty="0"/>
              <a:t>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Raven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modellingframework</a:t>
            </a:r>
            <a:r>
              <a:rPr lang="de-DE" sz="1100" dirty="0"/>
              <a:t>. Environmental </a:t>
            </a:r>
            <a:r>
              <a:rPr lang="de-DE" sz="1100" dirty="0" err="1"/>
              <a:t>Modelling</a:t>
            </a:r>
            <a:r>
              <a:rPr lang="de-DE" sz="1100" dirty="0"/>
              <a:t> &amp; Software, 129:104728.</a:t>
            </a:r>
          </a:p>
          <a:p>
            <a:endParaRPr lang="de-DE" sz="1100" dirty="0"/>
          </a:p>
          <a:p>
            <a:r>
              <a:rPr lang="de-DE" sz="1100" dirty="0"/>
              <a:t>Craig, J. R. Rob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W., Jost, G., Mai, J., </a:t>
            </a:r>
            <a:r>
              <a:rPr lang="de-DE" sz="1100" dirty="0" err="1"/>
              <a:t>Scantlebury</a:t>
            </a:r>
            <a:r>
              <a:rPr lang="de-DE" sz="1100" dirty="0"/>
              <a:t>, L.,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Snowdon</a:t>
            </a:r>
            <a:r>
              <a:rPr lang="de-DE" sz="1100" dirty="0"/>
              <a:t>, </a:t>
            </a:r>
            <a:r>
              <a:rPr lang="de-DE" sz="1100" dirty="0" err="1"/>
              <a:t>A.,und</a:t>
            </a:r>
            <a:r>
              <a:rPr lang="de-DE" sz="1100" dirty="0"/>
              <a:t> </a:t>
            </a:r>
            <a:r>
              <a:rPr lang="de-DE" sz="1100" dirty="0" err="1"/>
              <a:t>Tolson</a:t>
            </a:r>
            <a:r>
              <a:rPr lang="de-DE" sz="1100" dirty="0"/>
              <a:t>, B. (2021). Raven: </a:t>
            </a:r>
            <a:r>
              <a:rPr lang="de-DE" sz="1100" dirty="0" err="1"/>
              <a:t>User’s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Developer’s</a:t>
            </a:r>
            <a:r>
              <a:rPr lang="de-DE" sz="1100" dirty="0"/>
              <a:t> Manual v3.0.4. 204 </a:t>
            </a:r>
            <a:r>
              <a:rPr lang="de-DE" sz="1100" dirty="0" err="1"/>
              <a:t>pp.Dr</a:t>
            </a:r>
            <a:r>
              <a:rPr lang="de-DE" sz="1100" dirty="0"/>
              <a:t>. Dittrich &amp; Partner Hydro-</a:t>
            </a:r>
            <a:r>
              <a:rPr lang="de-DE" sz="1100" dirty="0" err="1"/>
              <a:t>Consult</a:t>
            </a:r>
            <a:r>
              <a:rPr lang="de-DE" sz="1100" dirty="0"/>
              <a:t> GmbH (2021). </a:t>
            </a:r>
          </a:p>
          <a:p>
            <a:endParaRPr lang="de-DE" sz="1100" dirty="0"/>
          </a:p>
          <a:p>
            <a:r>
              <a:rPr lang="de-DE" sz="1100" dirty="0"/>
              <a:t>AKWA–M Wasserhaushaltsmodell und Niederschlags-Abfluss-Modell. URL: </a:t>
            </a:r>
            <a:r>
              <a:rPr lang="de-DE" sz="1100" dirty="0">
                <a:hlinkClick r:id="rId2"/>
              </a:rPr>
              <a:t>https://www.hydro-consult.de/wasserhaushaltsmodell-n-a-modell abgerufen am 06.02.2022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dirty="0"/>
              <a:t>DWD (2021). </a:t>
            </a:r>
            <a:r>
              <a:rPr lang="de-DE" sz="1100" dirty="0" err="1"/>
              <a:t>Vielj</a:t>
            </a:r>
            <a:r>
              <a:rPr lang="de-DE" sz="1100" dirty="0"/>
              <a:t> ̈</a:t>
            </a:r>
            <a:r>
              <a:rPr lang="de-DE" sz="1100" dirty="0" err="1"/>
              <a:t>ahrige</a:t>
            </a:r>
            <a:r>
              <a:rPr lang="de-DE" sz="1100" dirty="0"/>
              <a:t> Temperaturmittelwerte 1981 - 2010.URL:  </a:t>
            </a:r>
            <a:r>
              <a:rPr lang="de-DE" sz="1100" dirty="0">
                <a:hlinkClick r:id="rId3"/>
              </a:rPr>
              <a:t>https://www.dwd.de/DE/leistungen/klimadatendeutschland/mittelwerte/temp8110festhtml.html%3Fview=nasPublication</a:t>
            </a:r>
            <a:r>
              <a:rPr lang="de-DE" sz="1100" dirty="0"/>
              <a:t> ,abgerufen am 21.02.2022.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(2021a). Historische tägliche Stationsbeobachtungen (Temperatur, Druck, Niederschlag, Sonnenscheindauer, etc.) für Deutschland. Version v21.3, 2021. </a:t>
            </a:r>
            <a:r>
              <a:rPr lang="de-DE" sz="1100" dirty="0">
                <a:hlinkClick r:id="rId4"/>
              </a:rPr>
              <a:t>https://opendata.dwd.de/climateenvironment/CDC/observationsgermany/climate/daily/kl/historical/</a:t>
            </a:r>
            <a:r>
              <a:rPr lang="de-DE" sz="1100" dirty="0"/>
              <a:t> abgerufen am18.11.2021.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(2021b). T ̈</a:t>
            </a:r>
            <a:r>
              <a:rPr lang="de-DE" sz="1100" dirty="0" err="1"/>
              <a:t>agliche</a:t>
            </a:r>
            <a:r>
              <a:rPr lang="de-DE" sz="1100" dirty="0"/>
              <a:t> Stationsmessungen der Solarstrahlung (global/diffus) und </a:t>
            </a:r>
            <a:r>
              <a:rPr lang="de-DE" sz="1100" dirty="0" err="1"/>
              <a:t>deratmosph</a:t>
            </a:r>
            <a:r>
              <a:rPr lang="de-DE" sz="1100" dirty="0"/>
              <a:t> ̈arischen Gegenstrahlung f ̈</a:t>
            </a:r>
            <a:r>
              <a:rPr lang="de-DE" sz="1100" dirty="0" err="1"/>
              <a:t>ur</a:t>
            </a:r>
            <a:r>
              <a:rPr lang="de-DE" sz="1100" dirty="0"/>
              <a:t> Deutschland. Version </a:t>
            </a:r>
            <a:r>
              <a:rPr lang="de-DE" sz="1100" dirty="0" err="1"/>
              <a:t>recent</a:t>
            </a:r>
            <a:r>
              <a:rPr lang="de-DE" sz="1100" dirty="0"/>
              <a:t>. </a:t>
            </a:r>
            <a:r>
              <a:rPr lang="de-DE" sz="1100" dirty="0">
                <a:hlinkClick r:id="rId5"/>
              </a:rPr>
              <a:t>https://opendata.dwd.de/climateenvironment/CDC/observationsgermany/climate/daily/solar/</a:t>
            </a:r>
            <a:r>
              <a:rPr lang="de-DE" sz="1100" dirty="0"/>
              <a:t> abgerufen am 18.11.2021.</a:t>
            </a:r>
          </a:p>
          <a:p>
            <a:endParaRPr lang="de-DE" sz="1100" dirty="0"/>
          </a:p>
          <a:p>
            <a:r>
              <a:rPr lang="de-DE" sz="1100" dirty="0"/>
              <a:t>Gavin, H. P. (2020). The </a:t>
            </a:r>
            <a:r>
              <a:rPr lang="de-DE" sz="1100" dirty="0" err="1"/>
              <a:t>Levenberg</a:t>
            </a:r>
            <a:r>
              <a:rPr lang="de-DE" sz="1100" dirty="0"/>
              <a:t>-Marquardt </a:t>
            </a:r>
            <a:r>
              <a:rPr lang="de-DE" sz="1100" dirty="0" err="1"/>
              <a:t>algorithm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nonlinear</a:t>
            </a:r>
            <a:r>
              <a:rPr lang="de-DE" sz="1100" dirty="0"/>
              <a:t> least </a:t>
            </a:r>
            <a:r>
              <a:rPr lang="de-DE" sz="1100" dirty="0" err="1"/>
              <a:t>squares</a:t>
            </a:r>
            <a:r>
              <a:rPr lang="de-DE" sz="1100" dirty="0"/>
              <a:t> </a:t>
            </a:r>
            <a:r>
              <a:rPr lang="de-DE" sz="1100" dirty="0" err="1"/>
              <a:t>curve</a:t>
            </a:r>
            <a:r>
              <a:rPr lang="de-DE" sz="1100" dirty="0"/>
              <a:t>-fitting </a:t>
            </a:r>
            <a:r>
              <a:rPr lang="de-DE" sz="1100" dirty="0" err="1"/>
              <a:t>problems.Duke</a:t>
            </a:r>
            <a:r>
              <a:rPr lang="de-DE" sz="1100" dirty="0"/>
              <a:t> </a:t>
            </a:r>
            <a:r>
              <a:rPr lang="de-DE" sz="1100" dirty="0" err="1"/>
              <a:t>University.Hussain</a:t>
            </a:r>
            <a:r>
              <a:rPr lang="de-DE" sz="1100" dirty="0"/>
              <a:t>, M. und Mahmud, I. (2019). </a:t>
            </a:r>
            <a:r>
              <a:rPr lang="de-DE" sz="1100" dirty="0" err="1"/>
              <a:t>pyMannKendall</a:t>
            </a:r>
            <a:r>
              <a:rPr lang="de-DE" sz="1100" dirty="0"/>
              <a:t>: a </a:t>
            </a:r>
            <a:r>
              <a:rPr lang="de-DE" sz="1100" dirty="0" err="1"/>
              <a:t>python</a:t>
            </a:r>
            <a:r>
              <a:rPr lang="de-DE" sz="1100" dirty="0"/>
              <a:t> </a:t>
            </a:r>
            <a:r>
              <a:rPr lang="de-DE" sz="1100" dirty="0" err="1"/>
              <a:t>package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non </a:t>
            </a:r>
            <a:r>
              <a:rPr lang="de-DE" sz="1100" dirty="0" err="1"/>
              <a:t>parametric</a:t>
            </a:r>
            <a:r>
              <a:rPr lang="de-DE" sz="1100" dirty="0"/>
              <a:t> Mann </a:t>
            </a:r>
            <a:r>
              <a:rPr lang="de-DE" sz="1100" dirty="0" err="1"/>
              <a:t>Kendallfamily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trend</a:t>
            </a:r>
            <a:r>
              <a:rPr lang="de-DE" sz="1100" dirty="0"/>
              <a:t> </a:t>
            </a:r>
            <a:r>
              <a:rPr lang="de-DE" sz="1100" dirty="0" err="1"/>
              <a:t>tests</a:t>
            </a:r>
            <a:r>
              <a:rPr lang="de-DE" sz="1100" dirty="0"/>
              <a:t>. Journal </a:t>
            </a:r>
            <a:r>
              <a:rPr lang="de-DE" sz="1100" dirty="0" err="1"/>
              <a:t>of</a:t>
            </a:r>
            <a:r>
              <a:rPr lang="de-DE" sz="1100" dirty="0"/>
              <a:t> Open Source Software, 4(39):1556. DOI: 10.21105/joss.01556.</a:t>
            </a:r>
          </a:p>
          <a:p>
            <a:endParaRPr lang="de-DE" sz="1100" dirty="0"/>
          </a:p>
          <a:p>
            <a:r>
              <a:rPr lang="de-DE" sz="1100" dirty="0" err="1"/>
              <a:t>Kreienkamp</a:t>
            </a:r>
            <a:r>
              <a:rPr lang="de-DE" sz="1100" dirty="0"/>
              <a:t>, F., </a:t>
            </a:r>
            <a:r>
              <a:rPr lang="de-DE" sz="1100" dirty="0" err="1"/>
              <a:t>Paxian</a:t>
            </a:r>
            <a:r>
              <a:rPr lang="de-DE" sz="1100" dirty="0"/>
              <a:t>, A., Fr ̈uh, B., Lorenz, P., und </a:t>
            </a:r>
            <a:r>
              <a:rPr lang="de-DE" sz="1100" dirty="0" err="1"/>
              <a:t>Matulla</a:t>
            </a:r>
            <a:r>
              <a:rPr lang="de-DE" sz="1100" dirty="0"/>
              <a:t>, C. (2018). Evaluation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empirical</a:t>
            </a:r>
            <a:r>
              <a:rPr lang="de-DE" sz="1100" dirty="0"/>
              <a:t>–</a:t>
            </a:r>
            <a:r>
              <a:rPr lang="de-DE" sz="1100" dirty="0" err="1"/>
              <a:t>statisticaldownscaling</a:t>
            </a:r>
            <a:r>
              <a:rPr lang="de-DE" sz="1100" dirty="0"/>
              <a:t> </a:t>
            </a:r>
            <a:r>
              <a:rPr lang="de-DE" sz="1100" dirty="0" err="1"/>
              <a:t>method</a:t>
            </a:r>
            <a:r>
              <a:rPr lang="de-DE" sz="1100" dirty="0"/>
              <a:t> EPISODES. </a:t>
            </a:r>
            <a:r>
              <a:rPr lang="de-DE" sz="1100" dirty="0" err="1"/>
              <a:t>Climate</a:t>
            </a:r>
            <a:r>
              <a:rPr lang="de-DE" sz="1100" dirty="0"/>
              <a:t> Dynamics, 52(1-2):991–1026.ReKIS </a:t>
            </a:r>
            <a:r>
              <a:rPr lang="de-DE" sz="1100" dirty="0" err="1"/>
              <a:t>Datens</a:t>
            </a:r>
            <a:r>
              <a:rPr lang="de-DE" sz="1100" dirty="0"/>
              <a:t> ̈atze (2021). </a:t>
            </a:r>
          </a:p>
          <a:p>
            <a:endParaRPr lang="de-DE" sz="1100" dirty="0"/>
          </a:p>
          <a:p>
            <a:r>
              <a:rPr lang="de-DE" sz="1100" dirty="0"/>
              <a:t>Regionales Klimainformationssystem für Sachsen, Sachsen-Anhalt und </a:t>
            </a:r>
            <a:r>
              <a:rPr lang="de-DE" sz="1100" dirty="0" err="1"/>
              <a:t>Th</a:t>
            </a:r>
            <a:r>
              <a:rPr lang="de-DE" sz="1100" dirty="0"/>
              <a:t> ̈</a:t>
            </a:r>
            <a:r>
              <a:rPr lang="de-DE" sz="1100" dirty="0" err="1"/>
              <a:t>uringen</a:t>
            </a:r>
            <a:r>
              <a:rPr lang="de-DE" sz="1100" dirty="0"/>
              <a:t>(</a:t>
            </a:r>
            <a:r>
              <a:rPr lang="de-DE" sz="1100" dirty="0" err="1"/>
              <a:t>ReKIS</a:t>
            </a:r>
            <a:r>
              <a:rPr lang="de-DE" sz="1100" dirty="0"/>
              <a:t>): Basisdaten. </a:t>
            </a:r>
            <a:r>
              <a:rPr lang="de-DE" sz="1100" dirty="0">
                <a:hlinkClick r:id="rId6"/>
              </a:rPr>
              <a:t>URL:https://rekisviewer.hydro.tu-dresden.de/fdm/ReKISExpert.jsp#menu-5</a:t>
            </a:r>
            <a:r>
              <a:rPr lang="de-DE" sz="1100" dirty="0"/>
              <a:t> abgerufen am 21.02.2022.</a:t>
            </a:r>
          </a:p>
          <a:p>
            <a:endParaRPr lang="de-DE" sz="1100" dirty="0"/>
          </a:p>
          <a:p>
            <a:r>
              <a:rPr lang="de-DE" sz="1100" dirty="0"/>
              <a:t>Richter, D. (1995). Ergebnisse methodischer Untersuchung zur Korrektur des systematischen </a:t>
            </a:r>
            <a:r>
              <a:rPr lang="de-DE" sz="1100" dirty="0" err="1"/>
              <a:t>Messfehlersdes</a:t>
            </a:r>
            <a:r>
              <a:rPr lang="de-DE" sz="1100" dirty="0"/>
              <a:t> Hellmann-Niederschlagsmessers. Berichte des DWD, 194. 90 pp.</a:t>
            </a:r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62191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2/2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22520"/>
            <a:ext cx="1091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Struve, Ehlert, </a:t>
            </a:r>
            <a:r>
              <a:rPr lang="de-DE" sz="1100" dirty="0" err="1"/>
              <a:t>Pfannschmidt</a:t>
            </a:r>
            <a:r>
              <a:rPr lang="de-DE" sz="1100" dirty="0"/>
              <a:t>, </a:t>
            </a:r>
            <a:r>
              <a:rPr lang="de-DE" sz="1100" dirty="0" err="1"/>
              <a:t>Heyner</a:t>
            </a:r>
            <a:r>
              <a:rPr lang="de-DE" sz="1100" dirty="0"/>
              <a:t>, Franke, Kronenberg, und Eichhorn (2020). Mitteldeutsches Kernensemble zur Auswertung regionaler Klimamodelldaten – Dokumentation – Version 1.0. Halle (Saale)</a:t>
            </a:r>
          </a:p>
          <a:p>
            <a:endParaRPr lang="de-DE" sz="1100" dirty="0"/>
          </a:p>
          <a:p>
            <a:r>
              <a:rPr lang="de-DE" sz="1100" dirty="0"/>
              <a:t>Technische Universität Dresden (2021). Klimawandel und Wasserhaushalt in Sachsen (</a:t>
            </a:r>
            <a:r>
              <a:rPr lang="de-DE" sz="1100" dirty="0" err="1"/>
              <a:t>KliWES</a:t>
            </a:r>
            <a:r>
              <a:rPr lang="de-DE" sz="1100" dirty="0"/>
              <a:t> 2.0) URL: </a:t>
            </a:r>
            <a:r>
              <a:rPr lang="de-DE" sz="1100" dirty="0">
                <a:hlinkClick r:id="rId2"/>
              </a:rPr>
              <a:t>http://www.whh-kliwes.de</a:t>
            </a:r>
            <a:r>
              <a:rPr lang="de-DE" sz="1100" dirty="0"/>
              <a:t> abgerufen am 28.02.22</a:t>
            </a:r>
          </a:p>
        </p:txBody>
      </p:sp>
    </p:spTree>
    <p:extLst>
      <p:ext uri="{BB962C8B-B14F-4D97-AF65-F5344CB8AC3E}">
        <p14:creationId xmlns:p14="http://schemas.microsoft.com/office/powerpoint/2010/main" val="2132009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pc="-1" dirty="0">
                <a:solidFill>
                  <a:srgbClr val="A6A6A6"/>
                </a:solidFill>
                <a:latin typeface="Open Sans"/>
                <a:ea typeface="DejaVu Sans"/>
              </a:rPr>
              <a:t>Bodenw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asserhaushalt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CD035E-9B2B-6D4B-8234-56578E5A52FF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099130"/>
            <a:ext cx="9031287" cy="45343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712" y="56334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Simuliertes Bodenwasser für das Einzugsgebiet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auf Basis der Klimaszenarien RCP2.6,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3901261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4949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Häufigkeitsverteilung für Niederschläge der Klimaszenarien für den Zeitraum 2006 - 2100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9F2E9-5292-BE4B-AA92-55B09D2F7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2" y="1294297"/>
            <a:ext cx="11228696" cy="407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0733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B68FB-33EC-A440-807A-004701A54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371086"/>
            <a:ext cx="11267788" cy="4109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474562-D03E-5848-9228-E4636B6C15D8}"/>
              </a:ext>
            </a:extLst>
          </p:cNvPr>
          <p:cNvSpPr txBox="1"/>
          <p:nvPr/>
        </p:nvSpPr>
        <p:spPr>
          <a:xfrm>
            <a:off x="874800" y="54810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Häufigkeitsverteilung der Durchflüsse für die Klimaszenarien für den Zeitraum 2006 - 2100</a:t>
            </a:r>
          </a:p>
        </p:txBody>
      </p:sp>
    </p:spTree>
    <p:extLst>
      <p:ext uri="{BB962C8B-B14F-4D97-AF65-F5344CB8AC3E}">
        <p14:creationId xmlns:p14="http://schemas.microsoft.com/office/powerpoint/2010/main" val="37813627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Analyseergebnisse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1A663-8CA7-7642-A508-92415ABA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760164"/>
            <a:ext cx="5790732" cy="527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58737-B3BB-134A-92F0-130CEA78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61" y="760164"/>
            <a:ext cx="4343529" cy="48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9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DCE7C8C-13DF-4289-9E62-704EA2E6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9" y="588529"/>
            <a:ext cx="8602447" cy="5460497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 Unsicherheitsbetrachtung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BEEEFF3-E28A-4E9B-A1C5-C43B3BA7AB66}"/>
              </a:ext>
            </a:extLst>
          </p:cNvPr>
          <p:cNvSpPr txBox="1"/>
          <p:nvPr/>
        </p:nvSpPr>
        <p:spPr>
          <a:xfrm>
            <a:off x="1703760" y="5762997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Strukturdiagramm der Modellunsicherheit</a:t>
            </a:r>
          </a:p>
        </p:txBody>
      </p:sp>
    </p:spTree>
    <p:extLst>
      <p:ext uri="{BB962C8B-B14F-4D97-AF65-F5344CB8AC3E}">
        <p14:creationId xmlns:p14="http://schemas.microsoft.com/office/powerpoint/2010/main" val="101203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1633D5-F6DC-8F41-93C1-EA1FC17C0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87275"/>
              </p:ext>
            </p:extLst>
          </p:nvPr>
        </p:nvGraphicFramePr>
        <p:xfrm>
          <a:off x="874800" y="1570524"/>
          <a:ext cx="3577279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7279">
                  <a:extLst>
                    <a:ext uri="{9D8B030D-6E8A-4147-A177-3AD203B41FA5}">
                      <a16:colId xmlns:a16="http://schemas.microsoft.com/office/drawing/2014/main" val="3499525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rgbClr val="00305E"/>
                          </a:solidFill>
                        </a:rPr>
                        <a:t>1. Konsistenzprüfung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„-999“,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NaNs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, Ausreißer,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unplausible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 Werte, Fehlen ganzer 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80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EC095D-0446-F34C-A152-2E395B765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6183" r="54670" b="51159"/>
          <a:stretch/>
        </p:blipFill>
        <p:spPr>
          <a:xfrm>
            <a:off x="4538949" y="3101871"/>
            <a:ext cx="2364908" cy="180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67C6F-3CFC-7F43-9D24-D83C57D2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70" y="3358199"/>
            <a:ext cx="1689100" cy="134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D75AC-A40A-2240-9E14-77F169D36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5" t="671"/>
          <a:stretch/>
        </p:blipFill>
        <p:spPr>
          <a:xfrm>
            <a:off x="8235206" y="2867906"/>
            <a:ext cx="2495412" cy="191098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881D2-BA0C-6C41-8574-A15711EBBC31}"/>
                  </a:ext>
                </a:extLst>
              </p:cNvPr>
              <p:cNvSpPr txBox="1"/>
              <p:nvPr/>
            </p:nvSpPr>
            <p:spPr>
              <a:xfrm>
                <a:off x="7895629" y="2367249"/>
                <a:ext cx="299053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𝑘𝑜𝑟𝑟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881D2-BA0C-6C41-8574-A15711EBB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29" y="2367249"/>
                <a:ext cx="2990539" cy="307777"/>
              </a:xfrm>
              <a:prstGeom prst="rect">
                <a:avLst/>
              </a:prstGeom>
              <a:blipFill>
                <a:blip r:embed="rId5"/>
                <a:stretch>
                  <a:fillRect t="-3846" b="-3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949C69-60DE-7A4D-B4BC-B1B75C6B75F3}"/>
              </a:ext>
            </a:extLst>
          </p:cNvPr>
          <p:cNvSpPr txBox="1"/>
          <p:nvPr/>
        </p:nvSpPr>
        <p:spPr>
          <a:xfrm>
            <a:off x="1230770" y="4920421"/>
            <a:ext cx="236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6 Beispiel für fehler-</a:t>
            </a:r>
          </a:p>
          <a:p>
            <a:r>
              <a:rPr lang="de-DE" sz="1200" dirty="0">
                <a:solidFill>
                  <a:schemeClr val="tx2"/>
                </a:solidFill>
              </a:rPr>
              <a:t>behaftete Daten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D9DBC-6046-BC4A-8593-2231B8F9DD05}"/>
              </a:ext>
            </a:extLst>
          </p:cNvPr>
          <p:cNvSpPr txBox="1"/>
          <p:nvPr/>
        </p:nvSpPr>
        <p:spPr>
          <a:xfrm>
            <a:off x="4234922" y="4924068"/>
            <a:ext cx="339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7 Beispiel für eine Doppelsummenanalyse </a:t>
            </a:r>
          </a:p>
          <a:p>
            <a:r>
              <a:rPr lang="de-DE" sz="1200" dirty="0">
                <a:solidFill>
                  <a:schemeClr val="tx2"/>
                </a:solidFill>
              </a:rPr>
              <a:t>der Station 3166 (x, </a:t>
            </a:r>
            <a:r>
              <a:rPr lang="de-DE" sz="1200" dirty="0" err="1">
                <a:solidFill>
                  <a:schemeClr val="tx2"/>
                </a:solidFill>
              </a:rPr>
              <a:t>y</a:t>
            </a:r>
            <a:r>
              <a:rPr lang="de-DE" sz="1200" dirty="0">
                <a:solidFill>
                  <a:schemeClr val="tx2"/>
                </a:solidFill>
              </a:rPr>
              <a:t>: kumulierte Jahres-</a:t>
            </a:r>
            <a:r>
              <a:rPr lang="de-DE" sz="1200" dirty="0" err="1">
                <a:solidFill>
                  <a:schemeClr val="tx2"/>
                </a:solidFill>
              </a:rPr>
              <a:t>nniederschläge</a:t>
            </a:r>
            <a:r>
              <a:rPr lang="de-DE" sz="1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9FD21-8279-0841-BA48-A2419830074D}"/>
              </a:ext>
            </a:extLst>
          </p:cNvPr>
          <p:cNvSpPr txBox="1"/>
          <p:nvPr/>
        </p:nvSpPr>
        <p:spPr>
          <a:xfrm>
            <a:off x="8130274" y="4938882"/>
            <a:ext cx="3665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8 Beispiel für die Bestimmung der Stationslage anhand der Distanz zu </a:t>
            </a:r>
          </a:p>
          <a:p>
            <a:r>
              <a:rPr lang="de-DE" sz="1200" dirty="0">
                <a:solidFill>
                  <a:schemeClr val="tx2"/>
                </a:solidFill>
              </a:rPr>
              <a:t>umliegenden Hindernissen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4D4B419-31A2-DD42-9DCD-989958AF1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60876"/>
              </p:ext>
            </p:extLst>
          </p:nvPr>
        </p:nvGraphicFramePr>
        <p:xfrm>
          <a:off x="4538949" y="1570524"/>
          <a:ext cx="3253001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3001">
                  <a:extLst>
                    <a:ext uri="{9D8B030D-6E8A-4147-A177-3AD203B41FA5}">
                      <a16:colId xmlns:a16="http://schemas.microsoft.com/office/drawing/2014/main" val="2796665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rgbClr val="00305E"/>
                          </a:solidFill>
                        </a:rPr>
                        <a:t>2. Homogenitätsprüfung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Doppelsummenanalyse (Niederschlag)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807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6BCBCFE-C254-DE44-AF2C-F5C53B81F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70201"/>
              </p:ext>
            </p:extLst>
          </p:nvPr>
        </p:nvGraphicFramePr>
        <p:xfrm>
          <a:off x="7895629" y="1576653"/>
          <a:ext cx="350769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7698">
                  <a:extLst>
                    <a:ext uri="{9D8B030D-6E8A-4147-A177-3AD203B41FA5}">
                      <a16:colId xmlns:a16="http://schemas.microsoft.com/office/drawing/2014/main" val="187200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rgbClr val="00305E"/>
                          </a:solidFill>
                        </a:rPr>
                        <a:t>3. Niederschlagskorrektur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Verfahren nach Richter (1995)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8071"/>
                  </a:ext>
                </a:extLst>
              </a:tr>
            </a:tbl>
          </a:graphicData>
        </a:graphic>
      </p:graphicFrame>
      <p:sp>
        <p:nvSpPr>
          <p:cNvPr id="20" name="PlaceHolder 2">
            <a:extLst>
              <a:ext uri="{FF2B5EF4-FFF2-40B4-BE49-F238E27FC236}">
                <a16:creationId xmlns:a16="http://schemas.microsoft.com/office/drawing/2014/main" id="{2AF9C3E0-6876-404E-8521-2D7F3211FA17}"/>
              </a:ext>
            </a:extLst>
          </p:cNvPr>
          <p:cNvSpPr txBox="1">
            <a:spLocks/>
          </p:cNvSpPr>
          <p:nvPr/>
        </p:nvSpPr>
        <p:spPr>
          <a:xfrm>
            <a:off x="874800" y="888425"/>
            <a:ext cx="10120034" cy="88529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99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Modellaufbau: Meteorologie (Quelle: Open Data Server, DWD)</a:t>
            </a:r>
          </a:p>
        </p:txBody>
      </p:sp>
    </p:spTree>
    <p:extLst>
      <p:ext uri="{BB962C8B-B14F-4D97-AF65-F5344CB8AC3E}">
        <p14:creationId xmlns:p14="http://schemas.microsoft.com/office/powerpoint/2010/main" val="4008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 BK50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1993 – 2016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Bodentypen und mit jeweiligen Bodenarten </a:t>
            </a:r>
            <a:r>
              <a:rPr lang="de-DE" sz="14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8F77F45-9158-490A-A1FF-B98ADD0CA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0" y="1505456"/>
            <a:ext cx="5938984" cy="419979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2BB2E9F-C2C3-4093-8F92-8C14EC088674}"/>
              </a:ext>
            </a:extLst>
          </p:cNvPr>
          <p:cNvSpPr txBox="1"/>
          <p:nvPr/>
        </p:nvSpPr>
        <p:spPr>
          <a:xfrm>
            <a:off x="6163559" y="5698233"/>
            <a:ext cx="443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 Karte der Bodentypen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277914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 BTLNK 2005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2005 und 1992/93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Landnutzungsarten auf drei 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unterschiedlichen Detailebenen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D9D653-25F2-4FC6-A191-84C92F17A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560" y="1505456"/>
            <a:ext cx="5938984" cy="419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0D6B1-D45B-475E-B521-F9030E0D418F}"/>
              </a:ext>
            </a:extLst>
          </p:cNvPr>
          <p:cNvSpPr txBox="1"/>
          <p:nvPr/>
        </p:nvSpPr>
        <p:spPr>
          <a:xfrm>
            <a:off x="6163559" y="5698233"/>
            <a:ext cx="528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 Karte der Landnutzungen nach Untergruppen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315264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 Regular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Digitales Höhenmodell DGM10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GeoSN</a:t>
            </a:r>
            <a:endParaRPr lang="de-DE" sz="1800" spc="-1" dirty="0">
              <a:solidFill>
                <a:srgbClr val="00305E"/>
              </a:solidFill>
              <a:latin typeface="Open Sans Regular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0A73D3-7D17-46E6-97B0-91D4F7D4B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560" y="1505456"/>
            <a:ext cx="5938984" cy="419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8430B-C7A9-4BC8-AC68-951D96030D7B}"/>
              </a:ext>
            </a:extLst>
          </p:cNvPr>
          <p:cNvSpPr txBox="1"/>
          <p:nvPr/>
        </p:nvSpPr>
        <p:spPr>
          <a:xfrm>
            <a:off x="6163560" y="5698233"/>
            <a:ext cx="430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 Karte der Geländehöhe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195978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136</TotalTime>
  <Words>2828</Words>
  <Application>Microsoft Macintosh PowerPoint</Application>
  <PresentationFormat>Widescreen</PresentationFormat>
  <Paragraphs>546</Paragraphs>
  <Slides>56</Slides>
  <Notes>2</Notes>
  <HiddenSlides>5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7" baseType="lpstr">
      <vt:lpstr>Arial</vt:lpstr>
      <vt:lpstr>Cambria Math</vt:lpstr>
      <vt:lpstr>DejaVu Sans</vt:lpstr>
      <vt:lpstr>Open Sans</vt:lpstr>
      <vt:lpstr>Open Sans Regular</vt:lpstr>
      <vt:lpstr>Symbol</vt:lpstr>
      <vt:lpstr>Times New Roman</vt:lpstr>
      <vt:lpstr>Wingdings</vt:lpstr>
      <vt:lpstr>Office Theme</vt:lpstr>
      <vt:lpstr>Office Theme</vt:lpstr>
      <vt:lpstr>Office Theme</vt:lpstr>
      <vt:lpstr>Berechnung des Wasserhaushaltes für das Einzugsgebiet Kreischa mit Raven</vt:lpstr>
      <vt:lpstr>Agenda</vt:lpstr>
      <vt:lpstr>1. Motivation</vt:lpstr>
      <vt:lpstr>Agenda</vt:lpstr>
      <vt:lpstr>PowerPoint Presentation</vt:lpstr>
      <vt:lpstr>2. Datengrundlage und -aufbereitung</vt:lpstr>
      <vt:lpstr>2. Datengrundlage und -aufbereitung</vt:lpstr>
      <vt:lpstr>2. Datengrundlage und -aufbereitung</vt:lpstr>
      <vt:lpstr>2. Datengrundlage und -aufbereitung</vt:lpstr>
      <vt:lpstr>Agenda</vt:lpstr>
      <vt:lpstr>3.1. Hydrotopenbildung</vt:lpstr>
      <vt:lpstr>3.1. Hydrotopenbildung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Agenda</vt:lpstr>
      <vt:lpstr>4.1 Parametern Sensitivitätsanalyse und Kalibrierung   Ansicht</vt:lpstr>
      <vt:lpstr>4.1 Parametern Sensitivitätsanalyse und Kalibrierung   Ansicht</vt:lpstr>
      <vt:lpstr>4.1 Parametern Sensitivitätsanalyse und Kalibrierung  Modelllaufstellungen </vt:lpstr>
      <vt:lpstr>4.1 Parametern Sensitivitätsanalyse und Kalibrierung  1. Kalibrierung </vt:lpstr>
      <vt:lpstr>4.1 Parametern Sensitivitätsanalyse und Kalibrierung   1. Kalibrierung Vergleich C1-Simulation mit Beobachtung</vt:lpstr>
      <vt:lpstr>4.1 Parametern Sensitivitätsanalyse und Kalibrierung  Sensitivitätsanalyse </vt:lpstr>
      <vt:lpstr>4.1 Parametern Sensitivitätsanalyse und Kalibrierung   Sensitivitätsanalyse von Bodenparametern</vt:lpstr>
      <vt:lpstr>4.1 Parametern Sensitivitätsanalyse und Kalibrierung  Sensitivitätsindex </vt:lpstr>
      <vt:lpstr>4.1 Parametern Sensitivitätsanalyse und Kalibrierung  Sensitivitätindex </vt:lpstr>
      <vt:lpstr>4.1 Parametern Sensitivitätsanalyse und Kalibrierung Sensitivitätsanalyse von Landnutzparametern  </vt:lpstr>
      <vt:lpstr>4.1 Parametern Sensitivitätsanalyse und Kalibrierung  Sensitivitätsanalyse von Pflantzenparametern </vt:lpstr>
      <vt:lpstr>4.1 Parametern Sensitivitätsanalyse und Kalibrierung  2. Kalibrierung </vt:lpstr>
      <vt:lpstr>4.1 Parametern Sensitivitätsanalyse und Kalibrierung   2. Kalibrierung Vergleich Cx-Simulation mit Beobachtung</vt:lpstr>
      <vt:lpstr>4.1 Parametern Sensitivitätsanalyse und Kalibrierung   Vergleich Cx-Simulation mit Beobachtung im Jahr 2004</vt:lpstr>
      <vt:lpstr>4.1 Parametern Sensitivitätsanalyse und Kalibrierung  Kalibrierte Parametern bei C2 und C3 </vt:lpstr>
      <vt:lpstr>4.1 Parametern Sensitivitätsanalyse und Kalibrierung  Kalibrierte Parametern bei C2 und C3 </vt:lpstr>
      <vt:lpstr>4.2 Validierung Homogenität prüfen</vt:lpstr>
      <vt:lpstr>4.2 Validierung Homogenität prüfen</vt:lpstr>
      <vt:lpstr>4.2 Validierung Vergleich Vx1-Simulation mit Beobachtung</vt:lpstr>
      <vt:lpstr>4.2 Validierung Vergleich Vx2-Simulation mit Beobachtung</vt:lpstr>
      <vt:lpstr>Agenda</vt:lpstr>
      <vt:lpstr>5. Modellanwendung für Klimaszenarien: Motivation</vt:lpstr>
      <vt:lpstr>5. Modellanwendung für Klimaszenarien: Datengrundlage</vt:lpstr>
      <vt:lpstr>5. Modellanwendung für Klimaszenarien: Abfluss (2006 – 2100)</vt:lpstr>
      <vt:lpstr>5. Modellanwendung für Klimaszenarien: Abfluss (2010 – 2100)</vt:lpstr>
      <vt:lpstr>5. Modellanwendung für Klimaszenarien: Wasserhaushalt 1/2</vt:lpstr>
      <vt:lpstr>5. Modellanwendung für Klimaszenarien: Wasserhaushalt 2/2</vt:lpstr>
      <vt:lpstr>5. Modellanwendung für Klimaszenarien: Jahresgang</vt:lpstr>
      <vt:lpstr>Agenda</vt:lpstr>
      <vt:lpstr>6. Fazit &amp; Ausblick</vt:lpstr>
      <vt:lpstr>Literatur 1/2</vt:lpstr>
      <vt:lpstr>Literatur 2/2</vt:lpstr>
      <vt:lpstr>5. Modellanwendung für Klimaszenarien: Bodenwasserhaushalt</vt:lpstr>
      <vt:lpstr>5. Modellanwendung für Klimaszenarien</vt:lpstr>
      <vt:lpstr>5. Modellanwendung für Klimaszenarien</vt:lpstr>
      <vt:lpstr>5. Modellanwendung für Klimaszenarien: Analyseergebnisse</vt:lpstr>
      <vt:lpstr>6. Unsicherheitsbetrachtung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Entwicklung konvektiver Zellen vor dem Hintergrund des Klimawandels</dc:title>
  <dc:subject/>
  <dc:creator>Lena Müller</dc:creator>
  <dc:description/>
  <cp:lastModifiedBy>Microsoft Office User</cp:lastModifiedBy>
  <cp:revision>655</cp:revision>
  <cp:lastPrinted>2021-12-13T19:54:00Z</cp:lastPrinted>
  <dcterms:created xsi:type="dcterms:W3CDTF">2021-02-25T16:35:55Z</dcterms:created>
  <dcterms:modified xsi:type="dcterms:W3CDTF">2022-03-01T06:57:13Z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20</vt:r8>
  </property>
  <property fmtid="{D5CDD505-2E9C-101B-9397-08002B2CF9AE}" pid="3" name="Notes">
    <vt:r8>5</vt:r8>
  </property>
  <property fmtid="{D5CDD505-2E9C-101B-9397-08002B2CF9AE}" pid="4" name="PresentationFormat">
    <vt:lpwstr>Widescreen</vt:lpwstr>
  </property>
  <property fmtid="{D5CDD505-2E9C-101B-9397-08002B2CF9AE}" pid="5" name="Slides">
    <vt:r8>50</vt:r8>
  </property>
</Properties>
</file>